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89" r:id="rId3"/>
    <p:sldId id="390" r:id="rId4"/>
    <p:sldId id="391" r:id="rId5"/>
    <p:sldId id="409" r:id="rId6"/>
    <p:sldId id="410" r:id="rId7"/>
    <p:sldId id="412" r:id="rId8"/>
    <p:sldId id="413" r:id="rId9"/>
    <p:sldId id="414" r:id="rId10"/>
    <p:sldId id="416" r:id="rId11"/>
    <p:sldId id="421" r:id="rId12"/>
    <p:sldId id="415" r:id="rId13"/>
    <p:sldId id="422" r:id="rId14"/>
    <p:sldId id="424" r:id="rId15"/>
    <p:sldId id="425" r:id="rId16"/>
    <p:sldId id="432" r:id="rId17"/>
    <p:sldId id="426" r:id="rId18"/>
    <p:sldId id="427" r:id="rId19"/>
    <p:sldId id="433" r:id="rId20"/>
    <p:sldId id="417" r:id="rId21"/>
    <p:sldId id="271" r:id="rId22"/>
  </p:sldIdLst>
  <p:sldSz cx="9144000" cy="6858000" type="screen4x3"/>
  <p:notesSz cx="6797675" cy="9926955"/>
  <p:defaultTextStyle>
    <a:defPPr>
      <a:defRPr lang="en-US"/>
    </a:defPPr>
    <a:lvl1pPr marL="0" lvl="0"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56"/>
        <p:guide pos="2834"/>
      </p:guideLst>
    </p:cSldViewPr>
  </p:slideViewPr>
  <p:gridSpacing cx="45004" cy="45004"/>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alpha val="100000"/>
          </a:schemeClr>
        </a:solidFill>
        <a:effectLst/>
      </p:bgPr>
    </p:bg>
    <p:spTree>
      <p:nvGrpSpPr>
        <p:cNvPr id="1" name=""/>
        <p:cNvGrpSpPr/>
        <p:nvPr/>
      </p:nvGrpSpPr>
      <p:grpSpPr/>
      <p:grpSp>
        <p:nvGrpSpPr>
          <p:cNvPr id="2050" name="组合 2049"/>
          <p:cNvGrpSpPr/>
          <p:nvPr/>
        </p:nvGrpSpPr>
        <p:grpSpPr>
          <a:xfrm>
            <a:off x="0" y="2438400"/>
            <a:ext cx="9009063" cy="1052513"/>
            <a:chOff x="0" y="0"/>
            <a:chExt cx="5675" cy="663"/>
          </a:xfrm>
        </p:grpSpPr>
        <p:grpSp>
          <p:nvGrpSpPr>
            <p:cNvPr id="2051" name="组合 2050"/>
            <p:cNvGrpSpPr/>
            <p:nvPr/>
          </p:nvGrpSpPr>
          <p:grpSpPr>
            <a:xfrm>
              <a:off x="183" y="68"/>
              <a:ext cx="448" cy="299"/>
              <a:chOff x="0" y="0"/>
              <a:chExt cx="624" cy="432"/>
            </a:xfrm>
          </p:grpSpPr>
          <p:sp>
            <p:nvSpPr>
              <p:cNvPr id="2052" name="矩形 2051"/>
              <p:cNvSpPr/>
              <p:nvPr/>
            </p:nvSpPr>
            <p:spPr>
              <a:xfrm>
                <a:off x="0" y="0"/>
                <a:ext cx="384" cy="432"/>
              </a:xfrm>
              <a:prstGeom prst="rect">
                <a:avLst/>
              </a:prstGeom>
              <a:solidFill>
                <a:schemeClr val="folHlink"/>
              </a:solidFill>
              <a:ln w="9525">
                <a:noFill/>
              </a:ln>
            </p:spPr>
            <p:txBody>
              <a:bodyPr/>
              <a:p>
                <a:endParaRPr lang="zh-CN" altLang="en-US"/>
              </a:p>
            </p:txBody>
          </p:sp>
          <p:sp>
            <p:nvSpPr>
              <p:cNvPr id="2053" name="矩形 2052"/>
              <p:cNvSpPr/>
              <p:nvPr/>
            </p:nvSpPr>
            <p:spPr>
              <a:xfrm>
                <a:off x="336" y="0"/>
                <a:ext cx="288" cy="432"/>
              </a:xfrm>
              <a:prstGeom prst="rect">
                <a:avLst/>
              </a:prstGeom>
              <a:gradFill rotWithShape="0">
                <a:gsLst>
                  <a:gs pos="0">
                    <a:schemeClr val="folHlink"/>
                  </a:gs>
                  <a:gs pos="100000">
                    <a:schemeClr val="bg1"/>
                  </a:gs>
                </a:gsLst>
                <a:lin ang="0" scaled="1"/>
                <a:tileRect/>
              </a:gradFill>
              <a:ln w="9525">
                <a:noFill/>
              </a:ln>
            </p:spPr>
            <p:txBody>
              <a:bodyPr/>
              <a:p>
                <a:endParaRPr lang="zh-CN" altLang="en-US"/>
              </a:p>
            </p:txBody>
          </p:sp>
        </p:grpSp>
        <p:grpSp>
          <p:nvGrpSpPr>
            <p:cNvPr id="2054" name="组合 2053"/>
            <p:cNvGrpSpPr/>
            <p:nvPr/>
          </p:nvGrpSpPr>
          <p:grpSpPr>
            <a:xfrm>
              <a:off x="261" y="334"/>
              <a:ext cx="465" cy="299"/>
              <a:chOff x="0" y="0"/>
              <a:chExt cx="672" cy="432"/>
            </a:xfrm>
          </p:grpSpPr>
          <p:sp>
            <p:nvSpPr>
              <p:cNvPr id="2055" name="矩形 2054"/>
              <p:cNvSpPr/>
              <p:nvPr/>
            </p:nvSpPr>
            <p:spPr>
              <a:xfrm>
                <a:off x="0" y="0"/>
                <a:ext cx="384" cy="432"/>
              </a:xfrm>
              <a:prstGeom prst="rect">
                <a:avLst/>
              </a:prstGeom>
              <a:solidFill>
                <a:schemeClr val="accent2"/>
              </a:solidFill>
              <a:ln w="9525">
                <a:noFill/>
              </a:ln>
            </p:spPr>
            <p:txBody>
              <a:bodyPr/>
              <a:p>
                <a:endParaRPr lang="zh-CN" altLang="en-US"/>
              </a:p>
            </p:txBody>
          </p:sp>
          <p:sp>
            <p:nvSpPr>
              <p:cNvPr id="2056" name="矩形 2055"/>
              <p:cNvSpPr/>
              <p:nvPr/>
            </p:nvSpPr>
            <p:spPr>
              <a:xfrm>
                <a:off x="336" y="0"/>
                <a:ext cx="336" cy="432"/>
              </a:xfrm>
              <a:prstGeom prst="rect">
                <a:avLst/>
              </a:prstGeom>
              <a:gradFill rotWithShape="0">
                <a:gsLst>
                  <a:gs pos="0">
                    <a:schemeClr val="accent2"/>
                  </a:gs>
                  <a:gs pos="100000">
                    <a:schemeClr val="bg1"/>
                  </a:gs>
                </a:gsLst>
                <a:lin ang="0" scaled="1"/>
                <a:tileRect/>
              </a:gradFill>
              <a:ln w="9525">
                <a:noFill/>
              </a:ln>
            </p:spPr>
            <p:txBody>
              <a:bodyPr/>
              <a:p>
                <a:endParaRPr lang="zh-CN" altLang="en-US"/>
              </a:p>
            </p:txBody>
          </p:sp>
        </p:grpSp>
        <p:sp>
          <p:nvSpPr>
            <p:cNvPr id="2057" name="矩形 2056"/>
            <p:cNvSpPr/>
            <p:nvPr/>
          </p:nvSpPr>
          <p:spPr>
            <a:xfrm>
              <a:off x="0" y="288"/>
              <a:ext cx="353" cy="266"/>
            </a:xfrm>
            <a:prstGeom prst="rect">
              <a:avLst/>
            </a:prstGeom>
            <a:gradFill rotWithShape="0">
              <a:gsLst>
                <a:gs pos="0">
                  <a:schemeClr val="bg1"/>
                </a:gs>
                <a:gs pos="100000">
                  <a:schemeClr val="hlink"/>
                </a:gs>
              </a:gsLst>
              <a:lin ang="18900000" scaled="1"/>
              <a:tileRect/>
            </a:gradFill>
            <a:ln w="9525">
              <a:noFill/>
            </a:ln>
          </p:spPr>
          <p:txBody>
            <a:bodyPr/>
            <a:p>
              <a:endParaRPr lang="zh-CN" altLang="en-US"/>
            </a:p>
          </p:txBody>
        </p:sp>
        <p:sp>
          <p:nvSpPr>
            <p:cNvPr id="2058" name="矩形 2057"/>
            <p:cNvSpPr/>
            <p:nvPr/>
          </p:nvSpPr>
          <p:spPr>
            <a:xfrm>
              <a:off x="400" y="0"/>
              <a:ext cx="20" cy="663"/>
            </a:xfrm>
            <a:prstGeom prst="rect">
              <a:avLst/>
            </a:prstGeom>
            <a:solidFill>
              <a:schemeClr val="bg2"/>
            </a:solidFill>
            <a:ln w="9525">
              <a:noFill/>
            </a:ln>
          </p:spPr>
          <p:txBody>
            <a:bodyPr/>
            <a:p>
              <a:endParaRPr lang="zh-CN" altLang="en-US"/>
            </a:p>
          </p:txBody>
        </p:sp>
        <p:sp>
          <p:nvSpPr>
            <p:cNvPr id="2059" name="矩形 2058"/>
            <p:cNvSpPr/>
            <p:nvPr/>
          </p:nvSpPr>
          <p:spPr>
            <a:xfrm flipV="1">
              <a:off x="199" y="518"/>
              <a:ext cx="5476" cy="35"/>
            </a:xfrm>
            <a:prstGeom prst="rect">
              <a:avLst/>
            </a:prstGeom>
            <a:gradFill rotWithShape="0">
              <a:gsLst>
                <a:gs pos="0">
                  <a:schemeClr val="bg2"/>
                </a:gs>
                <a:gs pos="100000">
                  <a:schemeClr val="bg1"/>
                </a:gs>
              </a:gsLst>
              <a:lin ang="0" scaled="1"/>
              <a:tileRect/>
            </a:gradFill>
            <a:ln w="9525">
              <a:noFill/>
            </a:ln>
          </p:spPr>
          <p:txBody>
            <a:bodyPr/>
            <a:p>
              <a:endParaRPr lang="zh-CN" altLang="en-US"/>
            </a:p>
          </p:txBody>
        </p:sp>
      </p:grpSp>
      <p:sp>
        <p:nvSpPr>
          <p:cNvPr id="2060" name="标题 2059"/>
          <p:cNvSpPr>
            <a:spLocks noGrp="1"/>
          </p:cNvSpPr>
          <p:nvPr>
            <p:ph type="ctrTitle"/>
          </p:nvPr>
        </p:nvSpPr>
        <p:spPr>
          <a:xfrm>
            <a:off x="990600" y="1828800"/>
            <a:ext cx="7772400" cy="1143000"/>
          </a:xfrm>
          <a:prstGeom prst="rect">
            <a:avLst/>
          </a:prstGeom>
          <a:noFill/>
          <a:ln w="9525">
            <a:noFill/>
          </a:ln>
        </p:spPr>
        <p:txBody>
          <a:bodyPr anchor="b"/>
          <a:lstStyle>
            <a:lvl1pPr lvl="0">
              <a:defRPr/>
            </a:lvl1pPr>
          </a:lstStyle>
          <a:p>
            <a:pPr lvl="0"/>
            <a:r>
              <a:rPr lang="zh-CN" altLang="en-US"/>
              <a:t>单击此处编辑母版标题样式</a:t>
            </a:r>
            <a:endParaRPr lang="zh-CN" altLang="en-US"/>
          </a:p>
        </p:txBody>
      </p:sp>
      <p:sp>
        <p:nvSpPr>
          <p:cNvPr id="2061" name="副标题 2060"/>
          <p:cNvSpPr>
            <a:spLocks noGrp="1"/>
          </p:cNvSpPr>
          <p:nvPr>
            <p:ph type="subTitle" idx="1"/>
          </p:nvPr>
        </p:nvSpPr>
        <p:spPr>
          <a:xfrm>
            <a:off x="1371600" y="3886200"/>
            <a:ext cx="6400800" cy="1752600"/>
          </a:xfrm>
          <a:prstGeom prst="rect">
            <a:avLst/>
          </a:prstGeom>
          <a:noFill/>
          <a:ln w="9525">
            <a:noFill/>
          </a:ln>
        </p:spPr>
        <p:txBody>
          <a:bodyPr anchor="t"/>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a:r>
              <a:rPr lang="zh-CN" altLang="en-US"/>
              <a:t>单击此处编辑母版副标题样式</a:t>
            </a:r>
            <a:endParaRPr lang="zh-CN" altLang="en-US"/>
          </a:p>
        </p:txBody>
      </p:sp>
      <p:sp>
        <p:nvSpPr>
          <p:cNvPr id="2062" name="日期占位符 2061"/>
          <p:cNvSpPr>
            <a:spLocks noGrp="1"/>
          </p:cNvSpPr>
          <p:nvPr>
            <p:ph type="dt" sz="half" idx="2"/>
          </p:nvPr>
        </p:nvSpPr>
        <p:spPr>
          <a:xfrm>
            <a:off x="990600" y="6248400"/>
            <a:ext cx="1905000" cy="457200"/>
          </a:xfrm>
          <a:prstGeom prst="rect">
            <a:avLst/>
          </a:prstGeom>
          <a:noFill/>
          <a:ln w="9525">
            <a:noFill/>
          </a:ln>
        </p:spPr>
        <p:txBody>
          <a:bodyPr anchor="b"/>
          <a:lstStyle>
            <a:lvl1pPr>
              <a:defRPr sz="1400">
                <a:solidFill>
                  <a:schemeClr val="bg2"/>
                </a:solidFill>
                <a:latin typeface="Tahoma" panose="020B0604030504040204" pitchFamily="2" charset="0"/>
              </a:defRPr>
            </a:lvl1pPr>
          </a:lstStyle>
          <a:p>
            <a:endParaRPr lang="zh-CN" altLang="en-US" dirty="0">
              <a:ea typeface="宋体" panose="02010600030101010101" pitchFamily="2" charset="-122"/>
            </a:endParaRPr>
          </a:p>
        </p:txBody>
      </p:sp>
      <p:sp>
        <p:nvSpPr>
          <p:cNvPr id="2063" name="页脚占位符 2062"/>
          <p:cNvSpPr>
            <a:spLocks noGrp="1"/>
          </p:cNvSpPr>
          <p:nvPr>
            <p:ph type="ftr" sz="quarter" idx="3"/>
          </p:nvPr>
        </p:nvSpPr>
        <p:spPr>
          <a:xfrm>
            <a:off x="3429000" y="6248400"/>
            <a:ext cx="2895600" cy="457200"/>
          </a:xfrm>
          <a:prstGeom prst="rect">
            <a:avLst/>
          </a:prstGeom>
          <a:noFill/>
          <a:ln w="9525">
            <a:noFill/>
          </a:ln>
        </p:spPr>
        <p:txBody>
          <a:bodyPr anchor="b"/>
          <a:lstStyle>
            <a:lvl1pPr algn="ctr">
              <a:defRPr sz="1400">
                <a:solidFill>
                  <a:schemeClr val="bg2"/>
                </a:solidFill>
                <a:latin typeface="Tahoma" panose="020B0604030504040204" pitchFamily="2" charset="0"/>
              </a:defRPr>
            </a:lvl1pPr>
          </a:lstStyle>
          <a:p>
            <a:endParaRPr lang="zh-CN" altLang="en-US" dirty="0">
              <a:ea typeface="宋体" panose="02010600030101010101" pitchFamily="2" charset="-122"/>
            </a:endParaRPr>
          </a:p>
        </p:txBody>
      </p:sp>
      <p:sp>
        <p:nvSpPr>
          <p:cNvPr id="2064" name="灯片编号占位符 2063"/>
          <p:cNvSpPr>
            <a:spLocks noGrp="1"/>
          </p:cNvSpPr>
          <p:nvPr>
            <p:ph type="sldNum" sz="quarter" idx="4"/>
          </p:nvPr>
        </p:nvSpPr>
        <p:spPr>
          <a:xfrm>
            <a:off x="6858000" y="6248400"/>
            <a:ext cx="1905000" cy="457200"/>
          </a:xfrm>
          <a:prstGeom prst="rect">
            <a:avLst/>
          </a:prstGeom>
          <a:noFill/>
          <a:ln w="9525">
            <a:noFill/>
          </a:ln>
        </p:spPr>
        <p:txBody>
          <a:bodyPr anchor="b"/>
          <a:lstStyle>
            <a:lvl1pPr algn="r">
              <a:defRPr sz="1400">
                <a:solidFill>
                  <a:schemeClr val="bg2"/>
                </a:solidFill>
                <a:latin typeface="Tahoma" panose="020B0604030504040204" pitchFamily="2" charset="0"/>
              </a:defRPr>
            </a:lvl1pPr>
          </a:lstStyle>
          <a:p>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61175" y="617538"/>
            <a:ext cx="2082800" cy="55308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12775" y="617538"/>
            <a:ext cx="6127658" cy="55308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12775" y="2033588"/>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576699" y="2033588"/>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8" name="页脚占位符 7"/>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4" name="页脚占位符 3"/>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3" name="页脚占位符 2"/>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矩形 1025"/>
          <p:cNvSpPr/>
          <p:nvPr/>
        </p:nvSpPr>
        <p:spPr>
          <a:xfrm>
            <a:off x="417513" y="1098550"/>
            <a:ext cx="438150" cy="474663"/>
          </a:xfrm>
          <a:prstGeom prst="rect">
            <a:avLst/>
          </a:prstGeom>
          <a:solidFill>
            <a:schemeClr val="accent2"/>
          </a:solidFill>
          <a:ln w="9525">
            <a:noFill/>
          </a:ln>
        </p:spPr>
        <p:txBody>
          <a:bodyPr wrap="none" anchor="ctr"/>
          <a:p>
            <a:pPr lvl="0" algn="ctr"/>
            <a:endParaRPr lang="zh-CN" altLang="en-US" dirty="0">
              <a:latin typeface="Tahoma" panose="020B0604030504040204" pitchFamily="2" charset="0"/>
              <a:ea typeface="宋体" panose="02010600030101010101" pitchFamily="2" charset="-122"/>
            </a:endParaRPr>
          </a:p>
        </p:txBody>
      </p:sp>
      <p:sp>
        <p:nvSpPr>
          <p:cNvPr id="1027" name="矩形 1026"/>
          <p:cNvSpPr/>
          <p:nvPr/>
        </p:nvSpPr>
        <p:spPr>
          <a:xfrm>
            <a:off x="800100" y="1098550"/>
            <a:ext cx="328613" cy="474663"/>
          </a:xfrm>
          <a:prstGeom prst="rect">
            <a:avLst/>
          </a:prstGeom>
          <a:gradFill rotWithShape="0">
            <a:gsLst>
              <a:gs pos="0">
                <a:schemeClr val="accent2"/>
              </a:gs>
              <a:gs pos="100000">
                <a:schemeClr val="bg1"/>
              </a:gs>
            </a:gsLst>
            <a:lin ang="0" scaled="1"/>
            <a:tileRect/>
          </a:gradFill>
          <a:ln w="9525">
            <a:noFill/>
          </a:ln>
        </p:spPr>
        <p:txBody>
          <a:bodyPr wrap="none" anchor="ctr"/>
          <a:p>
            <a:pPr lvl="0" algn="ctr"/>
            <a:endParaRPr lang="zh-CN" altLang="en-US" dirty="0">
              <a:latin typeface="Tahoma" panose="020B0604030504040204" pitchFamily="2" charset="0"/>
              <a:ea typeface="宋体" panose="02010600030101010101" pitchFamily="2" charset="-122"/>
            </a:endParaRPr>
          </a:p>
        </p:txBody>
      </p:sp>
      <p:sp>
        <p:nvSpPr>
          <p:cNvPr id="1028" name="矩形 1027"/>
          <p:cNvSpPr/>
          <p:nvPr/>
        </p:nvSpPr>
        <p:spPr>
          <a:xfrm>
            <a:off x="541338" y="1520825"/>
            <a:ext cx="422275" cy="474663"/>
          </a:xfrm>
          <a:prstGeom prst="rect">
            <a:avLst/>
          </a:prstGeom>
          <a:solidFill>
            <a:schemeClr val="folHlink"/>
          </a:solidFill>
          <a:ln w="9525">
            <a:noFill/>
          </a:ln>
        </p:spPr>
        <p:txBody>
          <a:bodyPr wrap="none" anchor="ctr"/>
          <a:p>
            <a:pPr lvl="0" algn="ctr"/>
            <a:endParaRPr lang="zh-CN" altLang="en-US" dirty="0">
              <a:latin typeface="Tahoma" panose="020B0604030504040204" pitchFamily="2" charset="0"/>
              <a:ea typeface="宋体" panose="02010600030101010101" pitchFamily="2" charset="-122"/>
            </a:endParaRPr>
          </a:p>
        </p:txBody>
      </p:sp>
      <p:sp>
        <p:nvSpPr>
          <p:cNvPr id="1029" name="矩形 1028"/>
          <p:cNvSpPr/>
          <p:nvPr/>
        </p:nvSpPr>
        <p:spPr>
          <a:xfrm>
            <a:off x="911225" y="1520825"/>
            <a:ext cx="368300" cy="474663"/>
          </a:xfrm>
          <a:prstGeom prst="rect">
            <a:avLst/>
          </a:prstGeom>
          <a:gradFill rotWithShape="0">
            <a:gsLst>
              <a:gs pos="0">
                <a:schemeClr val="folHlink"/>
              </a:gs>
              <a:gs pos="100000">
                <a:schemeClr val="bg1"/>
              </a:gs>
            </a:gsLst>
            <a:lin ang="0" scaled="1"/>
            <a:tileRect/>
          </a:gradFill>
          <a:ln w="9525">
            <a:noFill/>
          </a:ln>
        </p:spPr>
        <p:txBody>
          <a:bodyPr wrap="none" anchor="ctr"/>
          <a:p>
            <a:pPr lvl="0" algn="ctr"/>
            <a:endParaRPr lang="zh-CN" altLang="en-US" dirty="0">
              <a:latin typeface="Tahoma" panose="020B0604030504040204" pitchFamily="2" charset="0"/>
              <a:ea typeface="宋体" panose="02010600030101010101" pitchFamily="2" charset="-122"/>
            </a:endParaRPr>
          </a:p>
        </p:txBody>
      </p:sp>
      <p:sp>
        <p:nvSpPr>
          <p:cNvPr id="1030" name="矩形 1029"/>
          <p:cNvSpPr/>
          <p:nvPr/>
        </p:nvSpPr>
        <p:spPr>
          <a:xfrm>
            <a:off x="127000" y="1447800"/>
            <a:ext cx="560388" cy="422275"/>
          </a:xfrm>
          <a:prstGeom prst="rect">
            <a:avLst/>
          </a:prstGeom>
          <a:gradFill rotWithShape="0">
            <a:gsLst>
              <a:gs pos="0">
                <a:schemeClr val="bg1"/>
              </a:gs>
              <a:gs pos="100000">
                <a:schemeClr val="hlink"/>
              </a:gs>
            </a:gsLst>
            <a:lin ang="18900000" scaled="1"/>
            <a:tileRect/>
          </a:gradFill>
          <a:ln w="9525">
            <a:noFill/>
          </a:ln>
        </p:spPr>
        <p:txBody>
          <a:bodyPr wrap="none" anchor="ctr"/>
          <a:p>
            <a:pPr lvl="0" algn="ctr"/>
            <a:endParaRPr lang="zh-CN" altLang="en-US" dirty="0">
              <a:latin typeface="Tahoma" panose="020B0604030504040204" pitchFamily="2" charset="0"/>
              <a:ea typeface="宋体" panose="02010600030101010101" pitchFamily="2" charset="-122"/>
            </a:endParaRPr>
          </a:p>
        </p:txBody>
      </p:sp>
      <p:sp>
        <p:nvSpPr>
          <p:cNvPr id="1031" name="矩形 1030"/>
          <p:cNvSpPr/>
          <p:nvPr/>
        </p:nvSpPr>
        <p:spPr>
          <a:xfrm>
            <a:off x="762000" y="990600"/>
            <a:ext cx="31750" cy="1052513"/>
          </a:xfrm>
          <a:prstGeom prst="rect">
            <a:avLst/>
          </a:prstGeom>
          <a:solidFill>
            <a:schemeClr val="bg2"/>
          </a:solidFill>
          <a:ln w="9525">
            <a:noFill/>
          </a:ln>
        </p:spPr>
        <p:txBody>
          <a:bodyPr wrap="none" anchor="ctr"/>
          <a:p>
            <a:pPr lvl="0" algn="ctr"/>
            <a:endParaRPr lang="zh-CN" altLang="en-US" dirty="0">
              <a:latin typeface="Tahoma" panose="020B0604030504040204" pitchFamily="2" charset="0"/>
              <a:ea typeface="宋体" panose="02010600030101010101" pitchFamily="2" charset="-122"/>
            </a:endParaRPr>
          </a:p>
        </p:txBody>
      </p:sp>
      <p:sp>
        <p:nvSpPr>
          <p:cNvPr id="1032" name="矩形 1031"/>
          <p:cNvSpPr/>
          <p:nvPr/>
        </p:nvSpPr>
        <p:spPr>
          <a:xfrm>
            <a:off x="442913" y="1781175"/>
            <a:ext cx="8226425" cy="31750"/>
          </a:xfrm>
          <a:prstGeom prst="rect">
            <a:avLst/>
          </a:prstGeom>
          <a:gradFill rotWithShape="0">
            <a:gsLst>
              <a:gs pos="0">
                <a:schemeClr val="bg2"/>
              </a:gs>
              <a:gs pos="100000">
                <a:schemeClr val="bg1"/>
              </a:gs>
            </a:gsLst>
            <a:lin ang="0" scaled="1"/>
            <a:tileRect/>
          </a:gradFill>
          <a:ln w="9525">
            <a:noFill/>
          </a:ln>
        </p:spPr>
        <p:txBody>
          <a:bodyPr wrap="none" anchor="ctr"/>
          <a:p>
            <a:pPr lvl="0" algn="ctr"/>
            <a:endParaRPr lang="zh-CN" altLang="en-US" dirty="0">
              <a:latin typeface="Tahoma" panose="020B0604030504040204" pitchFamily="2" charset="0"/>
              <a:ea typeface="宋体" panose="02010600030101010101" pitchFamily="2" charset="-122"/>
            </a:endParaRPr>
          </a:p>
        </p:txBody>
      </p:sp>
      <p:sp>
        <p:nvSpPr>
          <p:cNvPr id="1033" name="标题 1032"/>
          <p:cNvSpPr>
            <a:spLocks noGrp="1"/>
          </p:cNvSpPr>
          <p:nvPr>
            <p:ph type="title"/>
          </p:nvPr>
        </p:nvSpPr>
        <p:spPr>
          <a:xfrm>
            <a:off x="1150938" y="617538"/>
            <a:ext cx="7793037" cy="1143000"/>
          </a:xfrm>
          <a:prstGeom prst="rect">
            <a:avLst/>
          </a:prstGeom>
          <a:noFill/>
          <a:ln w="9525">
            <a:noFill/>
          </a:ln>
        </p:spPr>
        <p:txBody>
          <a:bodyPr anchor="b"/>
          <a:p>
            <a:pPr lvl="0"/>
            <a:r>
              <a:rPr lang="zh-CN" altLang="en-US"/>
              <a:t>单击此处编辑母版标题样式</a:t>
            </a:r>
            <a:endParaRPr lang="zh-CN" altLang="en-US"/>
          </a:p>
        </p:txBody>
      </p:sp>
      <p:sp>
        <p:nvSpPr>
          <p:cNvPr id="1034" name="文本占位符 1033"/>
          <p:cNvSpPr>
            <a:spLocks noGrp="1"/>
          </p:cNvSpPr>
          <p:nvPr>
            <p:ph type="body" idx="1"/>
          </p:nvPr>
        </p:nvSpPr>
        <p:spPr>
          <a:xfrm>
            <a:off x="612775" y="2033588"/>
            <a:ext cx="7772400" cy="41148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35" name="日期占位符 1034"/>
          <p:cNvSpPr>
            <a:spLocks noGrp="1"/>
          </p:cNvSpPr>
          <p:nvPr>
            <p:ph type="dt" sz="half" idx="2"/>
          </p:nvPr>
        </p:nvSpPr>
        <p:spPr>
          <a:xfrm>
            <a:off x="914400" y="6324600"/>
            <a:ext cx="1905000" cy="457200"/>
          </a:xfrm>
          <a:prstGeom prst="rect">
            <a:avLst/>
          </a:prstGeom>
          <a:noFill/>
          <a:ln w="9525">
            <a:noFill/>
          </a:ln>
        </p:spPr>
        <p:txBody>
          <a:bodyPr anchor="b"/>
          <a:lstStyle>
            <a:lvl1pPr>
              <a:defRPr sz="1400">
                <a:latin typeface="Tahoma" panose="020B0604030504040204" pitchFamily="2" charset="0"/>
              </a:defRPr>
            </a:lvl1pPr>
          </a:lstStyle>
          <a:p>
            <a:pPr lvl="0"/>
            <a:endParaRPr lang="zh-CN" altLang="en-US" dirty="0">
              <a:ea typeface="宋体" panose="02010600030101010101" pitchFamily="2" charset="-122"/>
            </a:endParaRPr>
          </a:p>
        </p:txBody>
      </p:sp>
      <p:sp>
        <p:nvSpPr>
          <p:cNvPr id="1036" name="页脚占位符 1035"/>
          <p:cNvSpPr>
            <a:spLocks noGrp="1"/>
          </p:cNvSpPr>
          <p:nvPr>
            <p:ph type="ftr" sz="quarter" idx="3"/>
          </p:nvPr>
        </p:nvSpPr>
        <p:spPr>
          <a:xfrm>
            <a:off x="3352800" y="6324600"/>
            <a:ext cx="2895600" cy="457200"/>
          </a:xfrm>
          <a:prstGeom prst="rect">
            <a:avLst/>
          </a:prstGeom>
          <a:noFill/>
          <a:ln w="9525">
            <a:noFill/>
          </a:ln>
        </p:spPr>
        <p:txBody>
          <a:bodyPr anchor="b"/>
          <a:lstStyle>
            <a:lvl1pPr algn="ctr">
              <a:defRPr sz="1400">
                <a:latin typeface="Tahoma" panose="020B0604030504040204" pitchFamily="2" charset="0"/>
              </a:defRPr>
            </a:lvl1pPr>
          </a:lstStyle>
          <a:p>
            <a:pPr lvl="0"/>
            <a:endParaRPr lang="zh-CN" altLang="en-US" dirty="0">
              <a:ea typeface="宋体" panose="02010600030101010101" pitchFamily="2" charset="-122"/>
            </a:endParaRPr>
          </a:p>
        </p:txBody>
      </p:sp>
      <p:sp>
        <p:nvSpPr>
          <p:cNvPr id="1037" name="灯片编号占位符 1036"/>
          <p:cNvSpPr>
            <a:spLocks noGrp="1"/>
          </p:cNvSpPr>
          <p:nvPr>
            <p:ph type="sldNum" sz="quarter" idx="4"/>
          </p:nvPr>
        </p:nvSpPr>
        <p:spPr>
          <a:xfrm>
            <a:off x="6781800" y="6324600"/>
            <a:ext cx="1905000" cy="457200"/>
          </a:xfrm>
          <a:prstGeom prst="rect">
            <a:avLst/>
          </a:prstGeom>
          <a:noFill/>
          <a:ln w="9525">
            <a:noFill/>
          </a:ln>
        </p:spPr>
        <p:txBody>
          <a:bodyPr anchor="b"/>
          <a:lstStyle>
            <a:lvl1pPr algn="r">
              <a:defRPr sz="1400">
                <a:latin typeface="Tahoma" panose="020B0604030504040204" pitchFamily="2" charset="0"/>
              </a:defRPr>
            </a:lvl1pPr>
          </a:lstStyle>
          <a:p>
            <a:pPr lvl="0"/>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2"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info.china.alibaba.com/news/newsListByTags/v4-l8015.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4"/>
          <p:cNvSpPr/>
          <p:nvPr/>
        </p:nvSpPr>
        <p:spPr>
          <a:xfrm>
            <a:off x="755650" y="2420938"/>
            <a:ext cx="7848600" cy="3313112"/>
          </a:xfrm>
          <a:prstGeom prst="rect">
            <a:avLst/>
          </a:prstGeom>
          <a:noFill/>
          <a:ln w="9525">
            <a:noFill/>
          </a:ln>
        </p:spPr>
        <p:txBody>
          <a:bodyPr anchor="b"/>
          <a:p>
            <a:pPr marL="1117600" indent="-1117600" algn="ctr" eaLnBrk="1" fontAlgn="ctr" hangingPunct="1">
              <a:lnSpc>
                <a:spcPct val="160000"/>
              </a:lnSpc>
            </a:pPr>
            <a:r>
              <a:rPr lang="en-US" altLang="zh-CN" sz="4400" b="1" dirty="0">
                <a:solidFill>
                  <a:schemeClr val="tx2"/>
                </a:solidFill>
                <a:latin typeface="楷体_GB2312" pitchFamily="49" charset="-122"/>
                <a:ea typeface="楷体_GB2312" pitchFamily="49" charset="-122"/>
              </a:rPr>
              <a:t>2.7</a:t>
            </a:r>
            <a:r>
              <a:rPr lang="zh-CN" altLang="en-US" sz="4400" b="1" dirty="0">
                <a:solidFill>
                  <a:schemeClr val="tx2"/>
                </a:solidFill>
                <a:latin typeface="楷体_GB2312" pitchFamily="49" charset="-122"/>
                <a:ea typeface="楷体_GB2312" pitchFamily="49" charset="-122"/>
              </a:rPr>
              <a:t>  自组装（自修复）材料</a:t>
            </a:r>
            <a:br>
              <a:rPr lang="zh-CN" altLang="en-US" sz="4400" b="1" dirty="0">
                <a:solidFill>
                  <a:schemeClr val="tx2"/>
                </a:solidFill>
                <a:latin typeface="楷体_GB2312" pitchFamily="49" charset="-122"/>
                <a:ea typeface="楷体_GB2312" pitchFamily="49" charset="-122"/>
              </a:rPr>
            </a:br>
            <a:r>
              <a:rPr lang="zh-CN" altLang="en-US" sz="4400" b="1" dirty="0">
                <a:solidFill>
                  <a:schemeClr val="tx2"/>
                </a:solidFill>
                <a:latin typeface="楷体_GB2312" pitchFamily="49" charset="-122"/>
                <a:ea typeface="楷体_GB2312" pitchFamily="49" charset="-122"/>
              </a:rPr>
              <a:t>          </a:t>
            </a:r>
            <a:br>
              <a:rPr lang="zh-CN" altLang="en-US" sz="3200" b="1" dirty="0">
                <a:solidFill>
                  <a:schemeClr val="tx2"/>
                </a:solidFill>
                <a:latin typeface="楷体_GB2312" pitchFamily="49" charset="-122"/>
                <a:ea typeface="楷体_GB2312" pitchFamily="49" charset="-122"/>
              </a:rPr>
            </a:br>
            <a:endParaRPr lang="zh-CN" altLang="en-US" sz="3200" b="1" dirty="0">
              <a:solidFill>
                <a:schemeClr val="tx2"/>
              </a:solidFill>
              <a:latin typeface="楷体_GB2312" pitchFamily="49" charset="-122"/>
              <a:ea typeface="楷体_GB2312"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1" name="Rectangle 3"/>
          <p:cNvSpPr>
            <a:spLocks noGrp="1"/>
          </p:cNvSpPr>
          <p:nvPr>
            <p:ph idx="1"/>
          </p:nvPr>
        </p:nvSpPr>
        <p:spPr>
          <a:xfrm>
            <a:off x="323850" y="2060575"/>
            <a:ext cx="8496300" cy="2545080"/>
          </a:xfrm>
        </p:spPr>
        <p:txBody>
          <a:bodyPr vert="horz" wrap="square" lIns="91440" tIns="45720" rIns="91440" bIns="45720" anchor="t"/>
          <a:p>
            <a:pPr marL="0" indent="457200">
              <a:spcBef>
                <a:spcPct val="0"/>
              </a:spcBef>
              <a:buFontTx/>
              <a:buNone/>
            </a:pPr>
            <a:r>
              <a:rPr lang="zh-CN" altLang="en-US">
                <a:latin typeface="黑体" panose="02010609060101010101" pitchFamily="49" charset="-122"/>
                <a:ea typeface="黑体" panose="02010609060101010101" pitchFamily="49" charset="-122"/>
              </a:rPr>
              <a:t>机理：</a:t>
            </a:r>
            <a:r>
              <a:rPr lang="zh-CN" altLang="en-US" smtClean="0">
                <a:sym typeface="+mn-ea"/>
              </a:rPr>
              <a:t>目前，自修复复合材料的修复方法主要通过包覆修复剂实现，制备的方法有多种，其中液芯纤维法和微胶囊法是现阶段应用比较广泛合成方法。</a:t>
            </a:r>
            <a:endParaRPr lang="zh-CN" altLang="en-US">
              <a:latin typeface="黑体" panose="02010609060101010101" pitchFamily="49" charset="-122"/>
              <a:ea typeface="黑体" panose="02010609060101010101" pitchFamily="49" charset="-122"/>
            </a:endParaRPr>
          </a:p>
          <a:p>
            <a:pPr marL="0" indent="457200">
              <a:spcBef>
                <a:spcPct val="0"/>
              </a:spcBef>
              <a:buFontTx/>
              <a:buNone/>
            </a:pPr>
            <a:endParaRPr lang="zh-CN" altLang="en-US" b="1" dirty="0">
              <a:latin typeface="黑体" panose="02010609060101010101" pitchFamily="49" charset="-122"/>
              <a:ea typeface="黑体" panose="02010609060101010101" pitchFamily="49" charset="-122"/>
              <a:cs typeface="微软雅黑" panose="020B0503020204020204" charset="-122"/>
            </a:endParaRPr>
          </a:p>
        </p:txBody>
      </p:sp>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a:t>
            </a:r>
            <a:endParaRPr lang="zh-CN" altLang="en-US" sz="3200" b="1">
              <a:latin typeface="+mj-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a:t>
            </a:r>
            <a:endParaRPr lang="zh-CN" altLang="en-US" sz="3200" b="1">
              <a:latin typeface="+mj-ea"/>
            </a:endParaRPr>
          </a:p>
        </p:txBody>
      </p:sp>
      <p:sp>
        <p:nvSpPr>
          <p:cNvPr id="2" name="内容占位符 1"/>
          <p:cNvSpPr/>
          <p:nvPr>
            <p:ph idx="1"/>
          </p:nvPr>
        </p:nvSpPr>
        <p:spPr/>
        <p:txBody>
          <a:bodyPr/>
          <a:p>
            <a:r>
              <a:rPr lang="zh-CN" altLang="en-US" b="1">
                <a:sym typeface="+mn-ea"/>
              </a:rPr>
              <a:t>液芯纤维法</a:t>
            </a:r>
            <a:endParaRPr lang="zh-CN" altLang="en-US"/>
          </a:p>
          <a:p>
            <a:endParaRPr lang="zh-CN" altLang="en-US"/>
          </a:p>
        </p:txBody>
      </p:sp>
      <p:sp>
        <p:nvSpPr>
          <p:cNvPr id="24580" name="文本框 8"/>
          <p:cNvSpPr txBox="1">
            <a:spLocks noChangeArrowheads="1"/>
          </p:cNvSpPr>
          <p:nvPr/>
        </p:nvSpPr>
        <p:spPr bwMode="auto">
          <a:xfrm>
            <a:off x="765175" y="2637155"/>
            <a:ext cx="7537450" cy="1568450"/>
          </a:xfrm>
          <a:prstGeom prst="rect">
            <a:avLst/>
          </a:prstGeom>
          <a:noFill/>
          <a:ln w="9525">
            <a:noFill/>
            <a:miter lim="800000"/>
          </a:ln>
        </p:spPr>
        <p:txBody>
          <a:bodyPr wrap="square">
            <a:spAutoFit/>
          </a:bodyPr>
          <a:p>
            <a:r>
              <a:rPr lang="zh-CN" altLang="en-US" sz="2400"/>
              <a:t>液芯纤维法由 Dry等人提出，是将含有修复剂的中空纤维添加到环氧树脂基复合材料，当基体产生微裂纹时，内含修复剂的纤维在载荷作用下发生破裂，及时释放出修复剂，固化愈合阻止微裂纹进一步扩展。</a:t>
            </a:r>
            <a:endParaRPr lang="zh-CN" altLang="en-US" sz="24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a:t>
            </a:r>
            <a:endParaRPr lang="zh-CN" altLang="en-US" sz="3200" b="1">
              <a:latin typeface="+mj-ea"/>
            </a:endParaRPr>
          </a:p>
        </p:txBody>
      </p:sp>
      <p:sp>
        <p:nvSpPr>
          <p:cNvPr id="2" name="内容占位符 1"/>
          <p:cNvSpPr/>
          <p:nvPr>
            <p:ph idx="1"/>
          </p:nvPr>
        </p:nvSpPr>
        <p:spPr/>
        <p:txBody>
          <a:bodyPr/>
          <a:p>
            <a:r>
              <a:rPr lang="zh-CN" altLang="en-US" b="1">
                <a:sym typeface="+mn-ea"/>
              </a:rPr>
              <a:t>液芯纤维法</a:t>
            </a:r>
            <a:endParaRPr lang="zh-CN" altLang="en-US" b="1"/>
          </a:p>
          <a:p>
            <a:endParaRPr lang="zh-CN" altLang="en-US" b="1"/>
          </a:p>
        </p:txBody>
      </p:sp>
      <p:pic>
        <p:nvPicPr>
          <p:cNvPr id="10" name="图片 9" descr="Q5VG"/>
          <p:cNvPicPr>
            <a:picLocks noChangeAspect="1"/>
          </p:cNvPicPr>
          <p:nvPr/>
        </p:nvPicPr>
        <p:blipFill>
          <a:blip r:embed="rId1"/>
          <a:srcRect/>
          <a:stretch>
            <a:fillRect/>
          </a:stretch>
        </p:blipFill>
        <p:spPr bwMode="auto">
          <a:xfrm>
            <a:off x="1309370" y="2584450"/>
            <a:ext cx="5963285" cy="334835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a:t>
            </a:r>
            <a:endParaRPr lang="zh-CN" altLang="en-US" sz="3200" b="1">
              <a:latin typeface="+mj-ea"/>
            </a:endParaRPr>
          </a:p>
        </p:txBody>
      </p:sp>
      <p:sp>
        <p:nvSpPr>
          <p:cNvPr id="2" name="内容占位符 1"/>
          <p:cNvSpPr/>
          <p:nvPr>
            <p:ph idx="1"/>
          </p:nvPr>
        </p:nvSpPr>
        <p:spPr/>
        <p:txBody>
          <a:bodyPr/>
          <a:p>
            <a:r>
              <a:rPr lang="zh-CN" altLang="en-US" b="1">
                <a:sym typeface="+mn-ea"/>
              </a:rPr>
              <a:t>微胶囊法</a:t>
            </a:r>
            <a:endParaRPr lang="zh-CN" altLang="en-US" b="1"/>
          </a:p>
          <a:p>
            <a:endParaRPr lang="zh-CN" altLang="en-US" b="1"/>
          </a:p>
        </p:txBody>
      </p:sp>
      <p:sp>
        <p:nvSpPr>
          <p:cNvPr id="24580" name="文本框 8"/>
          <p:cNvSpPr txBox="1">
            <a:spLocks noChangeArrowheads="1"/>
          </p:cNvSpPr>
          <p:nvPr/>
        </p:nvSpPr>
        <p:spPr bwMode="auto">
          <a:xfrm>
            <a:off x="765175" y="2637155"/>
            <a:ext cx="7537450" cy="2306955"/>
          </a:xfrm>
          <a:prstGeom prst="rect">
            <a:avLst/>
          </a:prstGeom>
          <a:noFill/>
          <a:ln w="9525">
            <a:noFill/>
            <a:miter lim="800000"/>
          </a:ln>
        </p:spPr>
        <p:txBody>
          <a:bodyPr wrap="square">
            <a:spAutoFit/>
          </a:bodyPr>
          <a:p>
            <a:r>
              <a:rPr lang="zh-CN" altLang="en-US">
                <a:sym typeface="+mn-ea"/>
              </a:rPr>
              <a:t>微胶囊法以 White 等人提出的微胶囊聚合物自修复体系为典型代表，它是将修复剂包裹在脲醛树脂为胶囊壁的微胶囊中，胶囊均匀分散在基体里，当基体产生裂纹时，裂纹尖端应力引发微胶囊破裂，修复剂渗入微裂纹，与基体内均匀分布的催化剂发生化学反应，产生交联聚合，固化后修复裂纹。</a:t>
            </a:r>
            <a:endParaRPr lang="zh-CN" altLang="en-US" sz="2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a:t>
            </a:r>
            <a:endParaRPr lang="zh-CN" altLang="en-US" sz="3200" b="1">
              <a:latin typeface="+mj-ea"/>
            </a:endParaRPr>
          </a:p>
        </p:txBody>
      </p:sp>
      <p:sp>
        <p:nvSpPr>
          <p:cNvPr id="2" name="内容占位符 1"/>
          <p:cNvSpPr/>
          <p:nvPr>
            <p:ph idx="1"/>
          </p:nvPr>
        </p:nvSpPr>
        <p:spPr/>
        <p:txBody>
          <a:bodyPr/>
          <a:p>
            <a:r>
              <a:rPr lang="zh-CN" altLang="en-US" b="1">
                <a:sym typeface="+mn-ea"/>
              </a:rPr>
              <a:t>微胶囊法</a:t>
            </a:r>
            <a:endParaRPr lang="zh-CN" altLang="en-US"/>
          </a:p>
          <a:p>
            <a:endParaRPr lang="zh-CN" altLang="en-US"/>
          </a:p>
        </p:txBody>
      </p:sp>
      <p:pic>
        <p:nvPicPr>
          <p:cNvPr id="5" name="图片 4" descr="35a85edf8db1cb13ffa7e14edc54564e93584ba5_看图王"/>
          <p:cNvPicPr>
            <a:picLocks noChangeAspect="1"/>
          </p:cNvPicPr>
          <p:nvPr/>
        </p:nvPicPr>
        <p:blipFill>
          <a:blip r:embed="rId1"/>
          <a:srcRect/>
          <a:stretch>
            <a:fillRect/>
          </a:stretch>
        </p:blipFill>
        <p:spPr bwMode="auto">
          <a:xfrm>
            <a:off x="1555115" y="2703830"/>
            <a:ext cx="5705475" cy="326009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a:t>
            </a:r>
            <a:endParaRPr lang="zh-CN" altLang="en-US" sz="3200" b="1">
              <a:latin typeface="+mj-ea"/>
            </a:endParaRPr>
          </a:p>
        </p:txBody>
      </p:sp>
      <p:sp>
        <p:nvSpPr>
          <p:cNvPr id="2" name="内容占位符 1"/>
          <p:cNvSpPr/>
          <p:nvPr>
            <p:ph idx="1"/>
          </p:nvPr>
        </p:nvSpPr>
        <p:spPr/>
        <p:txBody>
          <a:bodyPr/>
          <a:p>
            <a:r>
              <a:rPr lang="zh-CN" altLang="en-US">
                <a:sym typeface="+mn-ea"/>
              </a:rPr>
              <a:t>微胶囊法</a:t>
            </a:r>
            <a:endParaRPr lang="zh-CN" altLang="en-US"/>
          </a:p>
          <a:p>
            <a:endParaRPr lang="zh-CN" altLang="en-US"/>
          </a:p>
        </p:txBody>
      </p:sp>
      <p:sp>
        <p:nvSpPr>
          <p:cNvPr id="24580" name="文本框 8"/>
          <p:cNvSpPr txBox="1">
            <a:spLocks noChangeArrowheads="1"/>
          </p:cNvSpPr>
          <p:nvPr/>
        </p:nvSpPr>
        <p:spPr bwMode="auto">
          <a:xfrm>
            <a:off x="765175" y="2592705"/>
            <a:ext cx="7537450" cy="3046095"/>
          </a:xfrm>
          <a:prstGeom prst="rect">
            <a:avLst/>
          </a:prstGeom>
          <a:noFill/>
          <a:ln w="9525">
            <a:noFill/>
            <a:miter lim="800000"/>
          </a:ln>
        </p:spPr>
        <p:txBody>
          <a:bodyPr wrap="square">
            <a:spAutoFit/>
          </a:bodyPr>
          <a:p>
            <a:pPr>
              <a:lnSpc>
                <a:spcPct val="100000"/>
              </a:lnSpc>
            </a:pPr>
            <a:r>
              <a:rPr lang="zh-CN" altLang="en-US" dirty="0">
                <a:latin typeface="微软雅黑" panose="020B0503020204020204" charset="-122"/>
                <a:ea typeface="微软雅黑" panose="020B0503020204020204" charset="-122"/>
                <a:cs typeface="微软雅黑" panose="020B0503020204020204" charset="-122"/>
                <a:sym typeface="+mn-ea"/>
              </a:rPr>
              <a:t>微胶囊中的囊芯的释放可分为因瞬间被打破而释放和逐渐从胶囊中缓慢释放两种情况。</a:t>
            </a:r>
            <a:endParaRPr lang="zh-CN" altLang="en-US" dirty="0">
              <a:latin typeface="微软雅黑" panose="020B0503020204020204" charset="-122"/>
              <a:ea typeface="微软雅黑" panose="020B0503020204020204" charset="-122"/>
              <a:cs typeface="微软雅黑" panose="020B0503020204020204" charset="-122"/>
            </a:endParaRPr>
          </a:p>
          <a:p>
            <a:pPr>
              <a:lnSpc>
                <a:spcPct val="100000"/>
              </a:lnSpc>
            </a:pPr>
            <a:r>
              <a:rPr lang="zh-CN" altLang="en-US" dirty="0">
                <a:latin typeface="微软雅黑" panose="020B0503020204020204" charset="-122"/>
                <a:ea typeface="微软雅黑" panose="020B0503020204020204" charset="-122"/>
                <a:cs typeface="微软雅黑" panose="020B0503020204020204" charset="-122"/>
                <a:sym typeface="+mn-ea"/>
              </a:rPr>
              <a:t>瞬间释放：</a:t>
            </a:r>
            <a:endParaRPr lang="zh-CN" altLang="en-US" dirty="0">
              <a:latin typeface="微软雅黑" panose="020B0503020204020204" charset="-122"/>
              <a:ea typeface="微软雅黑" panose="020B0503020204020204" charset="-122"/>
              <a:cs typeface="微软雅黑" panose="020B0503020204020204" charset="-122"/>
            </a:endParaRPr>
          </a:p>
          <a:p>
            <a:pPr>
              <a:lnSpc>
                <a:spcPct val="100000"/>
              </a:lnSpc>
              <a:buNone/>
            </a:pPr>
            <a:r>
              <a:rPr lang="zh-CN" altLang="en-US" dirty="0">
                <a:latin typeface="微软雅黑" panose="020B0503020204020204" charset="-122"/>
                <a:ea typeface="微软雅黑" panose="020B0503020204020204" charset="-122"/>
                <a:cs typeface="微软雅黑" panose="020B0503020204020204" charset="-122"/>
                <a:sym typeface="+mn-ea"/>
              </a:rPr>
              <a:t>  1、用各种形式的外力如机械压碎、摩擦以及使之变形等方法使胶囊破裂；</a:t>
            </a:r>
            <a:endParaRPr lang="zh-CN" altLang="en-US" dirty="0">
              <a:latin typeface="微软雅黑" panose="020B0503020204020204" charset="-122"/>
              <a:ea typeface="微软雅黑" panose="020B0503020204020204" charset="-122"/>
              <a:cs typeface="微软雅黑" panose="020B0503020204020204" charset="-122"/>
            </a:endParaRPr>
          </a:p>
          <a:p>
            <a:pPr>
              <a:lnSpc>
                <a:spcPct val="100000"/>
              </a:lnSpc>
              <a:buNone/>
            </a:pPr>
            <a:r>
              <a:rPr lang="zh-CN" altLang="en-US" dirty="0">
                <a:latin typeface="微软雅黑" panose="020B0503020204020204" charset="-122"/>
                <a:ea typeface="微软雅黑" panose="020B0503020204020204" charset="-122"/>
                <a:cs typeface="微软雅黑" panose="020B0503020204020204" charset="-122"/>
                <a:sym typeface="+mn-ea"/>
              </a:rPr>
              <a:t>  2、在热的作用下使之熔化；</a:t>
            </a:r>
            <a:endParaRPr lang="zh-CN" altLang="en-US" dirty="0">
              <a:latin typeface="微软雅黑" panose="020B0503020204020204" charset="-122"/>
              <a:ea typeface="微软雅黑" panose="020B0503020204020204" charset="-122"/>
              <a:cs typeface="微软雅黑" panose="020B0503020204020204" charset="-122"/>
            </a:endParaRPr>
          </a:p>
          <a:p>
            <a:pPr>
              <a:lnSpc>
                <a:spcPct val="100000"/>
              </a:lnSpc>
              <a:buNone/>
            </a:pPr>
            <a:r>
              <a:rPr lang="zh-CN" altLang="en-US" dirty="0">
                <a:latin typeface="微软雅黑" panose="020B0503020204020204" charset="-122"/>
                <a:ea typeface="微软雅黑" panose="020B0503020204020204" charset="-122"/>
                <a:cs typeface="微软雅黑" panose="020B0503020204020204" charset="-122"/>
                <a:sym typeface="+mn-ea"/>
              </a:rPr>
              <a:t>  3、用化学方法如酶的攻击，溶剂(包括水)的溶解或提取的方法等。</a:t>
            </a:r>
            <a:endParaRPr lang="zh-CN" altLang="en-US" sz="2400">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a:t>
            </a:r>
            <a:endParaRPr lang="zh-CN" altLang="en-US" sz="3200" b="1">
              <a:latin typeface="+mj-ea"/>
            </a:endParaRPr>
          </a:p>
        </p:txBody>
      </p:sp>
      <p:sp>
        <p:nvSpPr>
          <p:cNvPr id="2" name="内容占位符 1"/>
          <p:cNvSpPr/>
          <p:nvPr>
            <p:ph idx="1"/>
          </p:nvPr>
        </p:nvSpPr>
        <p:spPr/>
        <p:txBody>
          <a:bodyPr/>
          <a:p>
            <a:r>
              <a:rPr lang="zh-CN" altLang="en-US" smtClean="0">
                <a:sym typeface="+mn-ea"/>
              </a:rPr>
              <a:t>基于非共价键的本征型自修复聚合物材料</a:t>
            </a:r>
            <a:endParaRPr lang="zh-CN" altLang="en-US"/>
          </a:p>
          <a:p>
            <a:endParaRPr lang="zh-CN" altLang="en-US"/>
          </a:p>
        </p:txBody>
      </p:sp>
      <p:sp>
        <p:nvSpPr>
          <p:cNvPr id="24580" name="文本框 8"/>
          <p:cNvSpPr txBox="1">
            <a:spLocks noChangeArrowheads="1"/>
          </p:cNvSpPr>
          <p:nvPr/>
        </p:nvSpPr>
        <p:spPr bwMode="auto">
          <a:xfrm>
            <a:off x="612775" y="2580640"/>
            <a:ext cx="7537450" cy="3169285"/>
          </a:xfrm>
          <a:prstGeom prst="rect">
            <a:avLst/>
          </a:prstGeom>
          <a:noFill/>
          <a:ln w="9525">
            <a:noFill/>
            <a:miter lim="800000"/>
          </a:ln>
        </p:spPr>
        <p:txBody>
          <a:bodyPr wrap="square">
            <a:spAutoFit/>
          </a:bodyPr>
          <a:p>
            <a:pPr indent="457200"/>
            <a:r>
              <a:rPr lang="zh-CN" altLang="en-US" sz="2000">
                <a:latin typeface="微软雅黑" panose="020B0503020204020204" charset="-122"/>
                <a:ea typeface="微软雅黑" panose="020B0503020204020204" charset="-122"/>
                <a:sym typeface="+mn-ea"/>
              </a:rPr>
              <a:t>对于外援型自修复聚合物材料，聚合物基体中微胶囊、微管等，受到外力作用而破裂，释放出的单体在一定条件下实现再聚合达到修复效果，其本质算是修补过程。显然，这种外援型修复效果受限于修复试剂包覆效果，引发单体聚合需要的苛刻条件，以及修复次数有限等而发展缓慢。</a:t>
            </a:r>
            <a:endParaRPr lang="zh-CN" altLang="en-US" sz="2000">
              <a:latin typeface="微软雅黑" panose="020B0503020204020204" charset="-122"/>
              <a:ea typeface="微软雅黑" panose="020B0503020204020204" charset="-122"/>
            </a:endParaRPr>
          </a:p>
          <a:p>
            <a:pPr indent="457200"/>
            <a:r>
              <a:rPr lang="zh-CN" altLang="en-US" sz="2000">
                <a:latin typeface="微软雅黑" panose="020B0503020204020204" charset="-122"/>
                <a:ea typeface="微软雅黑" panose="020B0503020204020204" charset="-122"/>
                <a:sym typeface="+mn-ea"/>
              </a:rPr>
              <a:t>而本征型自修复材料其自身就具备潜在的修复能力，无需引入繁琐的包覆技术以及苛刻的聚合条件即可实现自我损伤的修复。在受到破坏或外界刺激时，它可以通过大分子链移动、缠结、可逆的化学反应、氢键、离子键作用力等非共价键力引发修复功能，同时这些作用都是可逆的，具备多次修复功能</a:t>
            </a:r>
            <a:r>
              <a:rPr lang="zh-CN" altLang="en-US" sz="2000">
                <a:sym typeface="+mn-ea"/>
              </a:rPr>
              <a:t>。</a:t>
            </a:r>
            <a:endParaRPr lang="zh-CN" altLang="en-US" sz="2000">
              <a:sym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a:t>
            </a:r>
            <a:endParaRPr lang="zh-CN" altLang="en-US" sz="3200" b="1">
              <a:latin typeface="+mj-ea"/>
            </a:endParaRPr>
          </a:p>
        </p:txBody>
      </p:sp>
      <p:sp>
        <p:nvSpPr>
          <p:cNvPr id="2" name="内容占位符 1"/>
          <p:cNvSpPr/>
          <p:nvPr>
            <p:ph idx="1"/>
          </p:nvPr>
        </p:nvSpPr>
        <p:spPr/>
        <p:txBody>
          <a:bodyPr/>
          <a:p>
            <a:r>
              <a:rPr lang="zh-CN" altLang="en-US" smtClean="0">
                <a:sym typeface="+mn-ea"/>
              </a:rPr>
              <a:t>基于非共价键的本征型自修复聚合物材料</a:t>
            </a:r>
            <a:endParaRPr lang="zh-CN" altLang="en-US"/>
          </a:p>
          <a:p>
            <a:endParaRPr lang="zh-CN" altLang="en-US"/>
          </a:p>
        </p:txBody>
      </p:sp>
      <p:pic>
        <p:nvPicPr>
          <p:cNvPr id="4" name="内容占位符 3"/>
          <p:cNvPicPr>
            <a:picLocks noChangeAspect="1"/>
          </p:cNvPicPr>
          <p:nvPr/>
        </p:nvPicPr>
        <p:blipFill>
          <a:blip r:embed="rId1"/>
          <a:srcRect/>
          <a:stretch>
            <a:fillRect/>
          </a:stretch>
        </p:blipFill>
        <p:spPr>
          <a:xfrm>
            <a:off x="718185" y="2681605"/>
            <a:ext cx="7360285" cy="260794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自组装（自修复）材料应用前景</a:t>
            </a:r>
            <a:endParaRPr lang="zh-CN" altLang="en-US" sz="3200" b="1" dirty="0">
              <a:latin typeface="楷体_GB2312" pitchFamily="49" charset="-122"/>
              <a:ea typeface="楷体_GB2312" pitchFamily="49" charset="-122"/>
            </a:endParaRPr>
          </a:p>
        </p:txBody>
      </p:sp>
      <p:pic>
        <p:nvPicPr>
          <p:cNvPr id="4" name="内容占位符 3" descr="1436314512230"/>
          <p:cNvPicPr>
            <a:picLocks noChangeAspect="1"/>
          </p:cNvPicPr>
          <p:nvPr>
            <p:ph idx="1"/>
          </p:nvPr>
        </p:nvPicPr>
        <p:blipFill>
          <a:blip r:embed="rId1"/>
          <a:srcRect/>
          <a:stretch>
            <a:fillRect/>
          </a:stretch>
        </p:blipFill>
        <p:spPr bwMode="auto">
          <a:xfrm>
            <a:off x="2011680" y="2153920"/>
            <a:ext cx="4762500" cy="3571875"/>
          </a:xfrm>
          <a:prstGeom prst="rect">
            <a:avLst/>
          </a:prstGeom>
          <a:noFill/>
          <a:ln w="9525">
            <a:noFill/>
            <a:miter lim="800000"/>
            <a:headEnd/>
            <a:tailEnd/>
          </a:ln>
        </p:spPr>
      </p:pic>
      <p:sp>
        <p:nvSpPr>
          <p:cNvPr id="5" name="文本框 4"/>
          <p:cNvSpPr txBox="1"/>
          <p:nvPr/>
        </p:nvSpPr>
        <p:spPr>
          <a:xfrm>
            <a:off x="3757930" y="5892800"/>
            <a:ext cx="2761615" cy="460375"/>
          </a:xfrm>
          <a:prstGeom prst="rect">
            <a:avLst/>
          </a:prstGeom>
          <a:noFill/>
        </p:spPr>
        <p:txBody>
          <a:bodyPr wrap="square" rtlCol="0">
            <a:spAutoFit/>
          </a:bodyPr>
          <a:p>
            <a:r>
              <a:rPr lang="zh-CN" altLang="en-US"/>
              <a:t>手机碎屏</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1" name="Rectangle 3"/>
          <p:cNvSpPr>
            <a:spLocks noGrp="1"/>
          </p:cNvSpPr>
          <p:nvPr>
            <p:ph idx="1"/>
          </p:nvPr>
        </p:nvSpPr>
        <p:spPr>
          <a:xfrm>
            <a:off x="546735" y="2060575"/>
            <a:ext cx="7983855" cy="2545080"/>
          </a:xfrm>
        </p:spPr>
        <p:txBody>
          <a:bodyPr vert="horz" wrap="square" lIns="91440" tIns="45720" rIns="91440" bIns="45720" anchor="t"/>
          <a:p>
            <a:pPr marL="0" indent="457200">
              <a:spcBef>
                <a:spcPct val="0"/>
              </a:spcBef>
              <a:buFontTx/>
              <a:buNone/>
            </a:pPr>
            <a:r>
              <a:rPr lang="zh-CN" altLang="en-US" smtClean="0">
                <a:sym typeface="+mn-ea"/>
              </a:rPr>
              <a:t>“自我修复材料”的应用范围极为广泛，包括</a:t>
            </a:r>
            <a:r>
              <a:rPr lang="zh-CN" altLang="en-US" smtClean="0">
                <a:solidFill>
                  <a:srgbClr val="FF0000"/>
                </a:solidFill>
                <a:sym typeface="+mn-ea"/>
              </a:rPr>
              <a:t>军用装备、电子产品、汽车、飞机、建筑材料</a:t>
            </a:r>
            <a:r>
              <a:rPr lang="zh-CN" altLang="en-US" smtClean="0">
                <a:sym typeface="+mn-ea"/>
              </a:rPr>
              <a:t>等领域，其中以其在智能手机和平板电脑屏幕上的应用最受关注。</a:t>
            </a:r>
            <a:endParaRPr lang="zh-CN" altLang="en-US" smtClean="0"/>
          </a:p>
          <a:p>
            <a:pPr marL="0" indent="457200">
              <a:spcBef>
                <a:spcPct val="0"/>
              </a:spcBef>
              <a:buFontTx/>
              <a:buNone/>
            </a:pPr>
            <a:r>
              <a:rPr lang="zh-CN" altLang="en-US" smtClean="0">
                <a:sym typeface="+mn-ea"/>
              </a:rPr>
              <a:t>该技术的重大意义在于，可避免资源与资金的浪费。在过去，一旦手机屏幕破损，用户不得不将之丢弃，这样势必会造成浪费，而“自我修复材料”能有效地解决这方面的问题。</a:t>
            </a:r>
            <a:endParaRPr lang="zh-CN" altLang="en-US" b="1" dirty="0">
              <a:latin typeface="黑体" panose="02010609060101010101" pitchFamily="49" charset="-122"/>
              <a:ea typeface="黑体" panose="02010609060101010101" pitchFamily="49" charset="-122"/>
              <a:cs typeface="微软雅黑" panose="020B0503020204020204" charset="-122"/>
            </a:endParaRPr>
          </a:p>
        </p:txBody>
      </p:sp>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自组装（自修复）材料应用前景</a:t>
            </a:r>
            <a:endParaRPr lang="zh-CN" altLang="en-US" sz="3200" b="1" dirty="0">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1" name="Rectangle 3"/>
          <p:cNvSpPr>
            <a:spLocks noGrp="1"/>
          </p:cNvSpPr>
          <p:nvPr>
            <p:ph idx="1"/>
          </p:nvPr>
        </p:nvSpPr>
        <p:spPr>
          <a:xfrm>
            <a:off x="323850" y="2205038"/>
            <a:ext cx="8496300" cy="2058987"/>
          </a:xfrm>
        </p:spPr>
        <p:txBody>
          <a:bodyPr vert="horz" wrap="square" lIns="91440" tIns="45720" rIns="91440" bIns="45720" anchor="t"/>
          <a:p>
            <a:pPr algn="just" eaLnBrk="1" hangingPunct="1">
              <a:lnSpc>
                <a:spcPct val="140000"/>
              </a:lnSpc>
              <a:spcBef>
                <a:spcPct val="50000"/>
              </a:spcBef>
            </a:pPr>
            <a:r>
              <a:rPr lang="zh-CN" altLang="en-US" smtClean="0">
                <a:sym typeface="+mn-ea"/>
              </a:rPr>
              <a:t>自组装（自修复）材料是一种在物体受损时能够进行自我组装或修复的新型材料。这种材料被注入到塑料聚合物内，当物体开裂时，注入的材料会释放出来，对受损的物体表面进行自动修复。</a:t>
            </a:r>
            <a:endParaRPr lang="zh-CN" altLang="en-US" sz="2800" b="1" dirty="0">
              <a:latin typeface="Times New Roman" panose="02020603050405020304" pitchFamily="2" charset="0"/>
            </a:endParaRPr>
          </a:p>
        </p:txBody>
      </p:sp>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r>
              <a:rPr lang="zh-CN" altLang="en-US" b="1" dirty="0">
                <a:latin typeface="楷体_GB2312" pitchFamily="49" charset="-122"/>
                <a:ea typeface="楷体_GB2312" pitchFamily="49" charset="-122"/>
                <a:sym typeface="+mn-ea"/>
              </a:rPr>
              <a:t>自组装（自修复）材料</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charRg st="0" end="55"/>
                                            </p:txEl>
                                          </p:spTgt>
                                        </p:tgtEl>
                                        <p:attrNameLst>
                                          <p:attrName>style.visibility</p:attrName>
                                        </p:attrNameLst>
                                      </p:cBhvr>
                                      <p:to>
                                        <p:strVal val="visible"/>
                                      </p:to>
                                    </p:set>
                                    <p:anim calcmode="lin" valueType="num">
                                      <p:cBhvr additive="base">
                                        <p:cTn id="7" dur="500" fill="hold"/>
                                        <p:tgtEl>
                                          <p:spTgt spid="7171">
                                            <p:txEl>
                                              <p:charRg st="0" end="5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charRg st="0" end="5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文本框 22529"/>
          <p:cNvSpPr txBox="1"/>
          <p:nvPr/>
        </p:nvSpPr>
        <p:spPr>
          <a:xfrm>
            <a:off x="2862263" y="3114675"/>
            <a:ext cx="3629025" cy="914400"/>
          </a:xfrm>
          <a:prstGeom prst="rect">
            <a:avLst/>
          </a:prstGeom>
          <a:noFill/>
          <a:ln w="9525">
            <a:noFill/>
          </a:ln>
        </p:spPr>
        <p:txBody>
          <a:bodyPr wrap="none" anchor="t">
            <a:spAutoFit/>
          </a:bodyPr>
          <a:p>
            <a:r>
              <a:rPr lang="zh-CN" altLang="en-US" sz="5400" b="1" dirty="0">
                <a:solidFill>
                  <a:schemeClr val="folHlink"/>
                </a:solidFill>
                <a:latin typeface="Tahoma" panose="020B0604030504040204" pitchFamily="2" charset="0"/>
                <a:ea typeface="宋体" panose="02010600030101010101" pitchFamily="2" charset="-122"/>
              </a:rPr>
              <a:t>谢谢大家！</a:t>
            </a:r>
            <a:endParaRPr lang="zh-CN" altLang="en-US" sz="5400" b="1" dirty="0">
              <a:solidFill>
                <a:schemeClr val="folHlink"/>
              </a:solidFill>
              <a:latin typeface="Tahoma" panose="020B0604030504040204" pitchFamily="2" charset="0"/>
              <a:ea typeface="宋体" panose="02010600030101010101" pitchFamily="2" charset="-122"/>
            </a:endParaRPr>
          </a:p>
        </p:txBody>
      </p:sp>
      <p:sp>
        <p:nvSpPr>
          <p:cNvPr id="22531" name="标题 22530"/>
          <p:cNvSpPr>
            <a:spLocks noGrp="1"/>
          </p:cNvSpPr>
          <p:nvPr>
            <p:ph type="title"/>
          </p:nvPr>
        </p:nvSpPr>
        <p:spPr/>
        <p:txBody>
          <a:bodyPr anchor="b"/>
          <a:p>
            <a:r>
              <a:rPr lang="en-US" altLang="zh-CN"/>
              <a:t>         </a:t>
            </a:r>
            <a:endParaRPr lang="en-US" altLang="zh-C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1" name="Rectangle 3"/>
          <p:cNvSpPr>
            <a:spLocks noGrp="1"/>
          </p:cNvSpPr>
          <p:nvPr>
            <p:ph idx="1"/>
          </p:nvPr>
        </p:nvSpPr>
        <p:spPr>
          <a:xfrm>
            <a:off x="323850" y="2205038"/>
            <a:ext cx="8496300" cy="2058987"/>
          </a:xfrm>
        </p:spPr>
        <p:txBody>
          <a:bodyPr vert="horz" wrap="square" lIns="91440" tIns="45720" rIns="91440" bIns="45720" anchor="t"/>
          <a:p>
            <a:pPr marL="0" indent="457200">
              <a:spcBef>
                <a:spcPct val="0"/>
              </a:spcBef>
              <a:buFontTx/>
              <a:buNone/>
            </a:pPr>
            <a:r>
              <a:rPr lang="zh-CN" altLang="en-US" smtClean="0">
                <a:latin typeface="微软雅黑" panose="020B0503020204020204" charset="-122"/>
                <a:ea typeface="微软雅黑" panose="020B0503020204020204" charset="-122"/>
                <a:cs typeface="微软雅黑" panose="020B0503020204020204" charset="-122"/>
                <a:sym typeface="+mn-ea"/>
              </a:rPr>
              <a:t>2001年，White等首先制备出微胶囊包覆型自修复材料。</a:t>
            </a:r>
            <a:endParaRPr lang="zh-CN" altLang="en-US" smtClean="0">
              <a:latin typeface="微软雅黑" panose="020B0503020204020204" charset="-122"/>
              <a:ea typeface="微软雅黑" panose="020B0503020204020204" charset="-122"/>
              <a:cs typeface="微软雅黑" panose="020B0503020204020204" charset="-122"/>
            </a:endParaRPr>
          </a:p>
          <a:p>
            <a:pPr marL="0" indent="457200">
              <a:spcBef>
                <a:spcPct val="0"/>
              </a:spcBef>
              <a:buFontTx/>
              <a:buNone/>
            </a:pPr>
            <a:endParaRPr lang="zh-CN" altLang="en-US" smtClean="0">
              <a:latin typeface="微软雅黑" panose="020B0503020204020204" charset="-122"/>
              <a:ea typeface="微软雅黑" panose="020B0503020204020204" charset="-122"/>
              <a:cs typeface="微软雅黑" panose="020B0503020204020204" charset="-122"/>
            </a:endParaRPr>
          </a:p>
          <a:p>
            <a:pPr marL="0" indent="457200">
              <a:spcBef>
                <a:spcPct val="0"/>
              </a:spcBef>
              <a:buFontTx/>
              <a:buNone/>
            </a:pPr>
            <a:r>
              <a:rPr lang="zh-CN" altLang="en-US" smtClean="0">
                <a:latin typeface="微软雅黑" panose="020B0503020204020204" charset="-122"/>
                <a:ea typeface="微软雅黑" panose="020B0503020204020204" charset="-122"/>
                <a:cs typeface="微软雅黑" panose="020B0503020204020204" charset="-122"/>
                <a:sym typeface="+mn-ea"/>
              </a:rPr>
              <a:t>此后十年，自修复材料得到了快速发展。</a:t>
            </a:r>
            <a:endParaRPr lang="zh-CN" altLang="en-US" smtClean="0">
              <a:latin typeface="微软雅黑" panose="020B0503020204020204" charset="-122"/>
              <a:ea typeface="微软雅黑" panose="020B0503020204020204" charset="-122"/>
              <a:cs typeface="微软雅黑" panose="020B0503020204020204" charset="-122"/>
            </a:endParaRPr>
          </a:p>
          <a:p>
            <a:pPr marL="0" indent="457200">
              <a:spcBef>
                <a:spcPct val="0"/>
              </a:spcBef>
              <a:buFontTx/>
              <a:buNone/>
            </a:pPr>
            <a:endParaRPr lang="zh-CN" altLang="en-US" smtClean="0">
              <a:latin typeface="微软雅黑" panose="020B0503020204020204" charset="-122"/>
              <a:ea typeface="微软雅黑" panose="020B0503020204020204" charset="-122"/>
              <a:cs typeface="微软雅黑" panose="020B0503020204020204" charset="-122"/>
            </a:endParaRPr>
          </a:p>
          <a:p>
            <a:pPr marL="0" indent="457200">
              <a:spcBef>
                <a:spcPct val="0"/>
              </a:spcBef>
              <a:buFontTx/>
              <a:buNone/>
            </a:pPr>
            <a:r>
              <a:rPr lang="zh-CN" altLang="en-US" smtClean="0">
                <a:latin typeface="微软雅黑" panose="020B0503020204020204" charset="-122"/>
                <a:ea typeface="微软雅黑" panose="020B0503020204020204" charset="-122"/>
                <a:cs typeface="微软雅黑" panose="020B0503020204020204" charset="-122"/>
                <a:sym typeface="+mn-ea"/>
              </a:rPr>
              <a:t>科学家们已经通过各种不同的策略和方法制备出了许多自修复材料，主要包括</a:t>
            </a:r>
            <a:r>
              <a:rPr lang="zh-CN" altLang="en-US" smtClean="0">
                <a:solidFill>
                  <a:srgbClr val="FF0000"/>
                </a:solidFill>
                <a:latin typeface="微软雅黑" panose="020B0503020204020204" charset="-122"/>
                <a:ea typeface="微软雅黑" panose="020B0503020204020204" charset="-122"/>
                <a:cs typeface="微软雅黑" panose="020B0503020204020204" charset="-122"/>
                <a:sym typeface="+mn-ea"/>
              </a:rPr>
              <a:t>金属材料</a:t>
            </a:r>
            <a:r>
              <a:rPr lang="zh-CN" altLang="en-US" smtClean="0">
                <a:latin typeface="微软雅黑" panose="020B0503020204020204" charset="-122"/>
                <a:ea typeface="微软雅黑" panose="020B0503020204020204" charset="-122"/>
                <a:cs typeface="微软雅黑" panose="020B0503020204020204" charset="-122"/>
                <a:sym typeface="+mn-ea"/>
              </a:rPr>
              <a:t>，</a:t>
            </a:r>
            <a:r>
              <a:rPr lang="zh-CN" altLang="en-US" smtClean="0">
                <a:solidFill>
                  <a:srgbClr val="FF0000"/>
                </a:solidFill>
                <a:latin typeface="微软雅黑" panose="020B0503020204020204" charset="-122"/>
                <a:ea typeface="微软雅黑" panose="020B0503020204020204" charset="-122"/>
                <a:cs typeface="微软雅黑" panose="020B0503020204020204" charset="-122"/>
                <a:sym typeface="+mn-ea"/>
              </a:rPr>
              <a:t>陶瓷材料</a:t>
            </a:r>
            <a:r>
              <a:rPr lang="zh-CN" altLang="en-US" smtClean="0">
                <a:latin typeface="微软雅黑" panose="020B0503020204020204" charset="-122"/>
                <a:ea typeface="微软雅黑" panose="020B0503020204020204" charset="-122"/>
                <a:cs typeface="微软雅黑" panose="020B0503020204020204" charset="-122"/>
                <a:sym typeface="+mn-ea"/>
              </a:rPr>
              <a:t>，以及</a:t>
            </a:r>
            <a:r>
              <a:rPr lang="zh-CN" altLang="en-US" smtClean="0">
                <a:solidFill>
                  <a:srgbClr val="FF0000"/>
                </a:solidFill>
                <a:latin typeface="微软雅黑" panose="020B0503020204020204" charset="-122"/>
                <a:ea typeface="微软雅黑" panose="020B0503020204020204" charset="-122"/>
                <a:cs typeface="微软雅黑" panose="020B0503020204020204" charset="-122"/>
                <a:sym typeface="+mn-ea"/>
              </a:rPr>
              <a:t>聚合物材料</a:t>
            </a:r>
            <a:r>
              <a:rPr lang="zh-CN" altLang="en-US" smtClean="0">
                <a:latin typeface="微软雅黑" panose="020B0503020204020204" charset="-122"/>
                <a:ea typeface="微软雅黑" panose="020B0503020204020204" charset="-122"/>
                <a:cs typeface="微软雅黑" panose="020B0503020204020204" charset="-122"/>
                <a:sym typeface="+mn-ea"/>
              </a:rPr>
              <a:t>。</a:t>
            </a:r>
            <a:endParaRPr lang="zh-CN" altLang="en-US" sz="2800" b="1" dirty="0">
              <a:latin typeface="微软雅黑" panose="020B0503020204020204" charset="-122"/>
              <a:ea typeface="微软雅黑" panose="020B0503020204020204" charset="-122"/>
              <a:cs typeface="微软雅黑" panose="020B0503020204020204" charset="-122"/>
            </a:endParaRPr>
          </a:p>
        </p:txBody>
      </p:sp>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自组装（自修复）材料的发展</a:t>
            </a:r>
            <a:endParaRPr lang="zh-CN" altLang="en-US" sz="3200" b="1">
              <a:latin typeface="+mj-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1" name="Rectangle 3"/>
          <p:cNvSpPr>
            <a:spLocks noGrp="1"/>
          </p:cNvSpPr>
          <p:nvPr>
            <p:ph idx="1"/>
          </p:nvPr>
        </p:nvSpPr>
        <p:spPr>
          <a:xfrm>
            <a:off x="323850" y="2060575"/>
            <a:ext cx="8496300" cy="2545080"/>
          </a:xfrm>
        </p:spPr>
        <p:txBody>
          <a:bodyPr vert="horz" wrap="square" lIns="91440" tIns="45720" rIns="91440" bIns="45720" anchor="t"/>
          <a:p>
            <a:pPr marL="0" indent="457200">
              <a:spcBef>
                <a:spcPct val="0"/>
              </a:spcBef>
              <a:buFontTx/>
              <a:buNone/>
            </a:pPr>
            <a:r>
              <a:rPr lang="zh-CN" altLang="en-US">
                <a:solidFill>
                  <a:srgbClr val="000000"/>
                </a:solidFill>
                <a:latin typeface="黑体" panose="02010609060101010101" pitchFamily="49" charset="-122"/>
                <a:ea typeface="黑体" panose="02010609060101010101" pitchFamily="49" charset="-122"/>
                <a:sym typeface="+mn-ea"/>
              </a:rPr>
              <a:t>美国科学家研制出奇特新型材料 能够自我修复，这种材料使用“形状记忆”高分子聚合物，当加热到一定温度后，能恢复到最初的状态。把这种聚合物嵌入光纤网络，既可以作为损坏传感器，也可以当做热能传送系统。</a:t>
            </a:r>
            <a:endParaRPr lang="zh-CN" altLang="en-US">
              <a:latin typeface="黑体" panose="02010609060101010101" pitchFamily="49" charset="-122"/>
              <a:ea typeface="黑体" panose="02010609060101010101" pitchFamily="49" charset="-122"/>
            </a:endParaRPr>
          </a:p>
          <a:p>
            <a:pPr marL="0" indent="457200">
              <a:spcBef>
                <a:spcPct val="0"/>
              </a:spcBef>
              <a:buFontTx/>
              <a:buNone/>
            </a:pPr>
            <a:endParaRPr lang="zh-CN" altLang="en-US" b="1" dirty="0">
              <a:latin typeface="黑体" panose="02010609060101010101" pitchFamily="49" charset="-122"/>
              <a:ea typeface="黑体" panose="02010609060101010101" pitchFamily="49" charset="-122"/>
              <a:cs typeface="微软雅黑" panose="020B0503020204020204" charset="-122"/>
            </a:endParaRPr>
          </a:p>
        </p:txBody>
      </p:sp>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自组装（自修复）材料的发展</a:t>
            </a:r>
            <a:endParaRPr lang="zh-CN" altLang="en-US" sz="3200" b="1">
              <a:latin typeface="+mj-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charRg st="0" end="55"/>
                                            </p:txEl>
                                          </p:spTgt>
                                        </p:tgtEl>
                                        <p:attrNameLst>
                                          <p:attrName>style.visibility</p:attrName>
                                        </p:attrNameLst>
                                      </p:cBhvr>
                                      <p:to>
                                        <p:strVal val="visible"/>
                                      </p:to>
                                    </p:set>
                                    <p:anim calcmode="lin" valueType="num">
                                      <p:cBhvr additive="base">
                                        <p:cTn id="7" dur="500" fill="hold"/>
                                        <p:tgtEl>
                                          <p:spTgt spid="7171">
                                            <p:txEl>
                                              <p:charRg st="0" end="5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charRg st="0" end="5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1" name="Rectangle 3"/>
          <p:cNvSpPr>
            <a:spLocks noGrp="1"/>
          </p:cNvSpPr>
          <p:nvPr>
            <p:ph idx="1"/>
          </p:nvPr>
        </p:nvSpPr>
        <p:spPr>
          <a:xfrm>
            <a:off x="323850" y="2060575"/>
            <a:ext cx="8496300" cy="2545080"/>
          </a:xfrm>
        </p:spPr>
        <p:txBody>
          <a:bodyPr vert="horz" wrap="square" lIns="91440" tIns="45720" rIns="91440" bIns="45720" anchor="t"/>
          <a:p>
            <a:pPr marL="0" indent="457200">
              <a:spcBef>
                <a:spcPct val="0"/>
              </a:spcBef>
              <a:buFontTx/>
              <a:buNone/>
            </a:pPr>
            <a:r>
              <a:rPr lang="zh-CN" dirty="0">
                <a:solidFill>
                  <a:schemeClr val="tx1"/>
                </a:solidFill>
                <a:latin typeface="微软雅黑" panose="020B0503020204020204" charset="-122"/>
                <a:ea typeface="微软雅黑" panose="020B0503020204020204" charset="-122"/>
                <a:cs typeface="宋体" panose="02010600030101010101" pitchFamily="2" charset="-122"/>
                <a:sym typeface="+mn-ea"/>
              </a:rPr>
              <a:t>热影像图表明在运行的形状记忆系统。有红外激光的地方是给提供的热能，可以使这种材料变坚固，且能恢复到它原先的形状，加固材料的裂缝和撕裂处。</a:t>
            </a:r>
            <a:endParaRPr lang="zh-CN" altLang="en-US" dirty="0">
              <a:solidFill>
                <a:schemeClr val="tx1"/>
              </a:solidFill>
              <a:latin typeface="微软雅黑" panose="020B0503020204020204" charset="-122"/>
              <a:ea typeface="微软雅黑" panose="020B0503020204020204" charset="-122"/>
              <a:cs typeface="宋体" panose="02010600030101010101" pitchFamily="2" charset="-122"/>
              <a:sym typeface="+mn-ea"/>
            </a:endParaRPr>
          </a:p>
        </p:txBody>
      </p:sp>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a:t>
            </a:r>
            <a:endParaRPr lang="zh-CN" altLang="en-US" sz="3200" b="1">
              <a:latin typeface="+mj-ea"/>
            </a:endParaRPr>
          </a:p>
        </p:txBody>
      </p:sp>
      <p:pic>
        <p:nvPicPr>
          <p:cNvPr id="4" name="图片 3" descr="美国科学家研制出奇特新型材料 能够自我修复"/>
          <p:cNvPicPr>
            <a:picLocks noChangeAspect="1" noChangeArrowheads="1"/>
          </p:cNvPicPr>
          <p:nvPr/>
        </p:nvPicPr>
        <p:blipFill>
          <a:blip r:embed="rId1"/>
          <a:srcRect/>
          <a:stretch>
            <a:fillRect/>
          </a:stretch>
        </p:blipFill>
        <p:spPr bwMode="auto">
          <a:xfrm>
            <a:off x="2118360" y="3454400"/>
            <a:ext cx="5305425" cy="308038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charRg st="0" end="55"/>
                                            </p:txEl>
                                          </p:spTgt>
                                        </p:tgtEl>
                                        <p:attrNameLst>
                                          <p:attrName>style.visibility</p:attrName>
                                        </p:attrNameLst>
                                      </p:cBhvr>
                                      <p:to>
                                        <p:strVal val="visible"/>
                                      </p:to>
                                    </p:set>
                                    <p:anim calcmode="lin" valueType="num">
                                      <p:cBhvr additive="base">
                                        <p:cTn id="7" dur="500" fill="hold"/>
                                        <p:tgtEl>
                                          <p:spTgt spid="7171">
                                            <p:txEl>
                                              <p:charRg st="0" end="5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charRg st="0" end="55"/>
                                            </p:txEl>
                                          </p:spTgt>
                                        </p:tgtEl>
                                        <p:attrNameLst>
                                          <p:attrName>ppt_y</p:attrName>
                                        </p:attrNameLst>
                                      </p:cBhvr>
                                      <p:tavLst>
                                        <p:tav tm="0">
                                          <p:val>
                                            <p:strVal val="1+#ppt_h/2"/>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a:t>
            </a:r>
            <a:endParaRPr lang="zh-CN" altLang="en-US" sz="3200" b="1">
              <a:latin typeface="+mj-ea"/>
            </a:endParaRPr>
          </a:p>
        </p:txBody>
      </p:sp>
      <p:sp>
        <p:nvSpPr>
          <p:cNvPr id="2" name="内容占位符 1"/>
          <p:cNvSpPr/>
          <p:nvPr>
            <p:ph idx="1"/>
          </p:nvPr>
        </p:nvSpPr>
        <p:spPr/>
        <p:txBody>
          <a:bodyPr/>
          <a:p>
            <a:endParaRPr lang="zh-CN" altLang="en-US"/>
          </a:p>
        </p:txBody>
      </p:sp>
      <p:sp>
        <p:nvSpPr>
          <p:cNvPr id="6145" name="Rectangle 1"/>
          <p:cNvSpPr>
            <a:spLocks noChangeArrowheads="1"/>
          </p:cNvSpPr>
          <p:nvPr/>
        </p:nvSpPr>
        <p:spPr bwMode="auto">
          <a:xfrm>
            <a:off x="1000125" y="4501198"/>
            <a:ext cx="7786688" cy="1198880"/>
          </a:xfrm>
          <a:prstGeom prst="rect">
            <a:avLst/>
          </a:prstGeom>
          <a:solidFill>
            <a:schemeClr val="lt1">
              <a:alpha val="50000"/>
            </a:schemeClr>
          </a:solidFill>
        </p:spPr>
        <p:style>
          <a:lnRef idx="2">
            <a:schemeClr val="accent1"/>
          </a:lnRef>
          <a:fillRef idx="1">
            <a:schemeClr val="lt1"/>
          </a:fillRef>
          <a:effectRef idx="0">
            <a:schemeClr val="accent1"/>
          </a:effectRef>
          <a:fontRef idx="minor">
            <a:schemeClr val="dk1"/>
          </a:fontRef>
        </p:style>
        <p:txBody>
          <a:bodyPr anchor="ctr">
            <a:spAutoFit/>
          </a:bodyPr>
          <a:p>
            <a:pPr>
              <a:defRPr/>
            </a:pPr>
            <a:r>
              <a:rPr lang="zh-CN" sz="2400" b="1" dirty="0">
                <a:solidFill>
                  <a:schemeClr val="tx1"/>
                </a:solidFill>
                <a:latin typeface="微软雅黑" panose="020B0503020204020204" charset="-122"/>
                <a:ea typeface="微软雅黑" panose="020B0503020204020204" charset="-122"/>
                <a:cs typeface="微软雅黑" panose="020B0503020204020204" charset="-122"/>
              </a:rPr>
              <a:t>可植入的医疗设备，或者可以被压缩到很小一旦进入太空就可以自动扩大为复杂结构的太空材料，又或者机器 人</a:t>
            </a:r>
            <a:r>
              <a:rPr lang="zh-CN" sz="2400" b="1" dirty="0">
                <a:solidFill>
                  <a:schemeClr val="tx1"/>
                </a:solidFill>
                <a:latin typeface="华文彩云" panose="02010800040101010101" pitchFamily="2" charset="-122"/>
                <a:ea typeface="华文彩云" panose="02010800040101010101" pitchFamily="2" charset="-122"/>
                <a:cs typeface="宋体" panose="02010600030101010101" pitchFamily="2" charset="-122"/>
              </a:rPr>
              <a:t>。</a:t>
            </a:r>
            <a:endParaRPr lang="zh-CN" sz="2400" b="1" dirty="0">
              <a:solidFill>
                <a:schemeClr val="tx1"/>
              </a:solidFill>
              <a:latin typeface="华文彩云" panose="02010800040101010101" pitchFamily="2" charset="-122"/>
              <a:ea typeface="华文彩云" panose="02010800040101010101" pitchFamily="2" charset="-122"/>
            </a:endParaRPr>
          </a:p>
        </p:txBody>
      </p:sp>
      <p:sp>
        <p:nvSpPr>
          <p:cNvPr id="9" name="矩形 8"/>
          <p:cNvSpPr/>
          <p:nvPr/>
        </p:nvSpPr>
        <p:spPr>
          <a:xfrm>
            <a:off x="2786063" y="2714625"/>
            <a:ext cx="1102360" cy="368300"/>
          </a:xfrm>
          <a:prstGeom prst="rect">
            <a:avLst/>
          </a:prstGeom>
        </p:spPr>
        <p:style>
          <a:lnRef idx="3">
            <a:schemeClr val="lt1"/>
          </a:lnRef>
          <a:fillRef idx="1">
            <a:schemeClr val="accent2"/>
          </a:fillRef>
          <a:effectRef idx="1">
            <a:schemeClr val="accent2"/>
          </a:effectRef>
          <a:fontRef idx="minor">
            <a:schemeClr val="lt1"/>
          </a:fontRef>
        </p:style>
        <p:txBody>
          <a:bodyPr wrap="none">
            <a:spAutoFit/>
          </a:bodyPr>
          <a:p>
            <a:pPr>
              <a:defRPr/>
            </a:pPr>
            <a:r>
              <a:rPr lang="zh-CN" altLang="en-US" sz="1800" b="1" dirty="0"/>
              <a:t>光纤网络</a:t>
            </a:r>
            <a:endParaRPr lang="zh-CN" altLang="en-US" sz="1800" b="1" dirty="0"/>
          </a:p>
        </p:txBody>
      </p:sp>
      <p:sp>
        <p:nvSpPr>
          <p:cNvPr id="10" name="矩形 9"/>
          <p:cNvSpPr/>
          <p:nvPr/>
        </p:nvSpPr>
        <p:spPr>
          <a:xfrm>
            <a:off x="4500563" y="2714625"/>
            <a:ext cx="1102360" cy="368300"/>
          </a:xfrm>
          <a:prstGeom prst="rect">
            <a:avLst/>
          </a:prstGeom>
        </p:spPr>
        <p:style>
          <a:lnRef idx="3">
            <a:schemeClr val="lt1"/>
          </a:lnRef>
          <a:fillRef idx="1">
            <a:schemeClr val="accent2"/>
          </a:fillRef>
          <a:effectRef idx="1">
            <a:schemeClr val="accent2"/>
          </a:effectRef>
          <a:fontRef idx="minor">
            <a:schemeClr val="lt1"/>
          </a:fontRef>
        </p:style>
        <p:txBody>
          <a:bodyPr wrap="none">
            <a:spAutoFit/>
          </a:bodyPr>
          <a:p>
            <a:pPr>
              <a:defRPr/>
            </a:pPr>
            <a:r>
              <a:rPr lang="zh-CN" altLang="en-US" sz="1800" b="1" dirty="0"/>
              <a:t>传送热能</a:t>
            </a:r>
            <a:endParaRPr lang="zh-CN" altLang="en-US" sz="1800" b="1" dirty="0"/>
          </a:p>
        </p:txBody>
      </p:sp>
      <p:sp>
        <p:nvSpPr>
          <p:cNvPr id="11" name="矩形 10"/>
          <p:cNvSpPr/>
          <p:nvPr/>
        </p:nvSpPr>
        <p:spPr>
          <a:xfrm>
            <a:off x="571500" y="2714625"/>
            <a:ext cx="1562100" cy="368300"/>
          </a:xfrm>
          <a:prstGeom prst="rect">
            <a:avLst/>
          </a:prstGeom>
        </p:spPr>
        <p:style>
          <a:lnRef idx="3">
            <a:schemeClr val="lt1"/>
          </a:lnRef>
          <a:fillRef idx="1">
            <a:schemeClr val="accent2"/>
          </a:fillRef>
          <a:effectRef idx="1">
            <a:schemeClr val="accent2"/>
          </a:effectRef>
          <a:fontRef idx="minor">
            <a:schemeClr val="lt1"/>
          </a:fontRef>
        </p:style>
        <p:txBody>
          <a:bodyPr wrap="none">
            <a:spAutoFit/>
          </a:bodyPr>
          <a:p>
            <a:pPr>
              <a:defRPr/>
            </a:pPr>
            <a:r>
              <a:rPr lang="zh-CN" altLang="en-US" sz="1800" b="1" dirty="0"/>
              <a:t>材料受到破坏</a:t>
            </a:r>
            <a:endParaRPr lang="zh-CN" altLang="en-US" sz="1800" b="1" dirty="0"/>
          </a:p>
        </p:txBody>
      </p:sp>
      <p:sp>
        <p:nvSpPr>
          <p:cNvPr id="12" name="矩形 11"/>
          <p:cNvSpPr/>
          <p:nvPr/>
        </p:nvSpPr>
        <p:spPr>
          <a:xfrm>
            <a:off x="6215063" y="2714625"/>
            <a:ext cx="2475230" cy="368300"/>
          </a:xfrm>
          <a:prstGeom prst="rect">
            <a:avLst/>
          </a:prstGeom>
        </p:spPr>
        <p:style>
          <a:lnRef idx="3">
            <a:schemeClr val="lt1"/>
          </a:lnRef>
          <a:fillRef idx="1">
            <a:schemeClr val="accent2"/>
          </a:fillRef>
          <a:effectRef idx="1">
            <a:schemeClr val="accent2"/>
          </a:effectRef>
          <a:fontRef idx="minor">
            <a:schemeClr val="lt1"/>
          </a:fontRef>
        </p:style>
        <p:txBody>
          <a:bodyPr wrap="none">
            <a:spAutoFit/>
          </a:bodyPr>
          <a:p>
            <a:pPr>
              <a:defRPr/>
            </a:pPr>
            <a:r>
              <a:rPr lang="zh-CN" altLang="en-US" sz="1800" b="1" dirty="0"/>
              <a:t>触发</a:t>
            </a:r>
            <a:r>
              <a:rPr lang="en-US" sz="1800" b="1" dirty="0"/>
              <a:t>“</a:t>
            </a:r>
            <a:r>
              <a:rPr lang="zh-CN" altLang="en-US" sz="1800" b="1" dirty="0"/>
              <a:t>形状记忆</a:t>
            </a:r>
            <a:r>
              <a:rPr lang="en-US" sz="1800" b="1" dirty="0"/>
              <a:t>”</a:t>
            </a:r>
            <a:r>
              <a:rPr lang="zh-CN" altLang="en-US" sz="1800" b="1" dirty="0"/>
              <a:t>聚合物</a:t>
            </a:r>
            <a:endParaRPr lang="zh-CN" altLang="en-US" sz="1800" b="1" dirty="0"/>
          </a:p>
        </p:txBody>
      </p:sp>
      <p:sp>
        <p:nvSpPr>
          <p:cNvPr id="13" name="矩形 12"/>
          <p:cNvSpPr/>
          <p:nvPr/>
        </p:nvSpPr>
        <p:spPr>
          <a:xfrm>
            <a:off x="2071688" y="3643313"/>
            <a:ext cx="1562100" cy="368300"/>
          </a:xfrm>
          <a:prstGeom prst="rect">
            <a:avLst/>
          </a:prstGeom>
        </p:spPr>
        <p:style>
          <a:lnRef idx="3">
            <a:schemeClr val="lt1"/>
          </a:lnRef>
          <a:fillRef idx="1">
            <a:schemeClr val="accent2"/>
          </a:fillRef>
          <a:effectRef idx="1">
            <a:schemeClr val="accent2"/>
          </a:effectRef>
          <a:fontRef idx="minor">
            <a:schemeClr val="lt1"/>
          </a:fontRef>
        </p:style>
        <p:txBody>
          <a:bodyPr wrap="none">
            <a:spAutoFit/>
          </a:bodyPr>
          <a:p>
            <a:pPr>
              <a:defRPr/>
            </a:pPr>
            <a:r>
              <a:rPr lang="zh-CN" altLang="en-US" sz="1800" b="1" dirty="0"/>
              <a:t>形体记忆效应</a:t>
            </a:r>
            <a:endParaRPr lang="zh-CN" altLang="en-US" sz="1800" b="1" dirty="0"/>
          </a:p>
        </p:txBody>
      </p:sp>
      <p:sp>
        <p:nvSpPr>
          <p:cNvPr id="14" name="矩形 13"/>
          <p:cNvSpPr/>
          <p:nvPr/>
        </p:nvSpPr>
        <p:spPr>
          <a:xfrm>
            <a:off x="4786313" y="3643313"/>
            <a:ext cx="2021840" cy="368300"/>
          </a:xfrm>
          <a:prstGeom prst="rect">
            <a:avLst/>
          </a:prstGeom>
        </p:spPr>
        <p:style>
          <a:lnRef idx="3">
            <a:schemeClr val="lt1"/>
          </a:lnRef>
          <a:fillRef idx="1">
            <a:schemeClr val="accent2"/>
          </a:fillRef>
          <a:effectRef idx="1">
            <a:schemeClr val="accent2"/>
          </a:effectRef>
          <a:fontRef idx="minor">
            <a:schemeClr val="lt1"/>
          </a:fontRef>
        </p:style>
        <p:txBody>
          <a:bodyPr wrap="none">
            <a:spAutoFit/>
          </a:bodyPr>
          <a:p>
            <a:pPr>
              <a:defRPr/>
            </a:pPr>
            <a:r>
              <a:rPr lang="zh-CN" altLang="en-US" sz="1800" b="1" dirty="0"/>
              <a:t>裂缝和撕扯处愈合</a:t>
            </a:r>
            <a:endParaRPr lang="zh-CN" altLang="en-US" sz="1800" b="1" dirty="0"/>
          </a:p>
        </p:txBody>
      </p:sp>
      <p:sp>
        <p:nvSpPr>
          <p:cNvPr id="16" name="矩形 15"/>
          <p:cNvSpPr>
            <a:spLocks noChangeArrowheads="1"/>
          </p:cNvSpPr>
          <p:nvPr/>
        </p:nvSpPr>
        <p:spPr bwMode="auto">
          <a:xfrm>
            <a:off x="3571875" y="6143625"/>
            <a:ext cx="3967163" cy="461963"/>
          </a:xfrm>
          <a:prstGeom prst="rect">
            <a:avLst/>
          </a:prstGeom>
          <a:noFill/>
          <a:ln w="9525">
            <a:noFill/>
            <a:miter lim="800000"/>
          </a:ln>
        </p:spPr>
        <p:txBody>
          <a:bodyPr wrap="none">
            <a:spAutoFit/>
          </a:bodyPr>
          <a:p>
            <a:r>
              <a:rPr lang="zh-CN" altLang="en-US" sz="2400" b="1">
                <a:latin typeface="Adobe 楷体 Std R" panose="02020400000000000000" charset="-122"/>
                <a:ea typeface="Adobe 楷体 Std R" panose="02020400000000000000" charset="-122"/>
                <a:cs typeface="Adobe 楷体 Std R" panose="02020400000000000000" charset="-122"/>
              </a:rPr>
              <a:t>恢复到材料原始强度的</a:t>
            </a:r>
            <a:r>
              <a:rPr lang="en-US" altLang="zh-CN" sz="2400" b="1">
                <a:latin typeface="Adobe 楷体 Std R" panose="02020400000000000000" charset="-122"/>
                <a:ea typeface="Adobe 楷体 Std R" panose="02020400000000000000" charset="-122"/>
                <a:cs typeface="Adobe 楷体 Std R" panose="02020400000000000000" charset="-122"/>
              </a:rPr>
              <a:t>96%</a:t>
            </a:r>
            <a:endParaRPr lang="zh-CN" altLang="en-US" sz="2400" b="1">
              <a:latin typeface="Adobe 楷体 Std R" panose="02020400000000000000" charset="-122"/>
              <a:ea typeface="Adobe 楷体 Std R" panose="02020400000000000000" charset="-122"/>
              <a:cs typeface="Adobe 楷体 Std R" panose="02020400000000000000" charset="-122"/>
            </a:endParaRPr>
          </a:p>
        </p:txBody>
      </p:sp>
      <p:sp>
        <p:nvSpPr>
          <p:cNvPr id="17" name="右箭头 16"/>
          <p:cNvSpPr/>
          <p:nvPr/>
        </p:nvSpPr>
        <p:spPr>
          <a:xfrm>
            <a:off x="2286000" y="2786063"/>
            <a:ext cx="428625" cy="214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a:pPr>
            <a:endParaRPr lang="zh-CN" altLang="en-US" sz="1800"/>
          </a:p>
        </p:txBody>
      </p:sp>
      <p:sp>
        <p:nvSpPr>
          <p:cNvPr id="18" name="右箭头 17"/>
          <p:cNvSpPr/>
          <p:nvPr/>
        </p:nvSpPr>
        <p:spPr>
          <a:xfrm>
            <a:off x="3929063" y="3714750"/>
            <a:ext cx="642937"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a:pPr>
            <a:endParaRPr lang="zh-CN" altLang="en-US" sz="1800"/>
          </a:p>
        </p:txBody>
      </p:sp>
      <p:sp>
        <p:nvSpPr>
          <p:cNvPr id="19" name="右箭头 18"/>
          <p:cNvSpPr/>
          <p:nvPr/>
        </p:nvSpPr>
        <p:spPr>
          <a:xfrm>
            <a:off x="5715000" y="2786063"/>
            <a:ext cx="428625" cy="214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a:pPr>
            <a:endParaRPr lang="zh-CN" altLang="en-US" sz="1800"/>
          </a:p>
        </p:txBody>
      </p:sp>
      <p:sp>
        <p:nvSpPr>
          <p:cNvPr id="20" name="右箭头 19"/>
          <p:cNvSpPr/>
          <p:nvPr/>
        </p:nvSpPr>
        <p:spPr>
          <a:xfrm>
            <a:off x="4000500" y="2786063"/>
            <a:ext cx="428625" cy="214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a:pPr>
            <a:endParaRPr lang="zh-CN" altLang="en-US" sz="1800"/>
          </a:p>
        </p:txBody>
      </p:sp>
      <p:sp>
        <p:nvSpPr>
          <p:cNvPr id="21" name="左弧形箭头 20"/>
          <p:cNvSpPr/>
          <p:nvPr/>
        </p:nvSpPr>
        <p:spPr>
          <a:xfrm>
            <a:off x="857250" y="3429000"/>
            <a:ext cx="714375" cy="5715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p>
            <a:pPr algn="ctr">
              <a:defRPr/>
            </a:pPr>
            <a:endParaRPr lang="zh-CN" altLang="en-US" sz="18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ppt_x</p:attrName>
                                        </p:attrNameLst>
                                      </p:cBhvr>
                                      <p:tavLst>
                                        <p:tav tm="0">
                                          <p:val>
                                            <p:strVal val="#ppt_x-.2"/>
                                          </p:val>
                                        </p:tav>
                                        <p:tav tm="100000">
                                          <p:val>
                                            <p:strVal val="#ppt_x"/>
                                          </p:val>
                                        </p:tav>
                                      </p:tavLst>
                                    </p:anim>
                                    <p:anim calcmode="lin" valueType="num">
                                      <p:cBhvr>
                                        <p:cTn id="8"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 calcmode="lin" valueType="num">
                                      <p:cBhvr>
                                        <p:cTn id="14" dur="1000" fill="hold"/>
                                        <p:tgtEl>
                                          <p:spTgt spid="17"/>
                                        </p:tgtEl>
                                        <p:attrNameLst>
                                          <p:attrName>ppt_x</p:attrName>
                                        </p:attrNameLst>
                                      </p:cBhvr>
                                      <p:tavLst>
                                        <p:tav tm="0">
                                          <p:val>
                                            <p:strVal val="#ppt_x-.2"/>
                                          </p:val>
                                        </p:tav>
                                        <p:tav tm="100000">
                                          <p:val>
                                            <p:strVal val="#ppt_x"/>
                                          </p:val>
                                        </p:tav>
                                      </p:tavLst>
                                    </p:anim>
                                    <p:anim calcmode="lin" valueType="num">
                                      <p:cBhvr>
                                        <p:cTn id="15" dur="1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7"/>
                                        </p:tgtEl>
                                      </p:cBhvr>
                                    </p:animEffect>
                                  </p:childTnLst>
                                </p:cTn>
                              </p:par>
                              <p:par>
                                <p:cTn id="17" presetID="29"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ppt_x</p:attrName>
                                        </p:attrNameLst>
                                      </p:cBhvr>
                                      <p:tavLst>
                                        <p:tav tm="0">
                                          <p:val>
                                            <p:strVal val="#ppt_x-.2"/>
                                          </p:val>
                                        </p:tav>
                                        <p:tav tm="100000">
                                          <p:val>
                                            <p:strVal val="#ppt_x"/>
                                          </p:val>
                                        </p:tav>
                                      </p:tavLst>
                                    </p:anim>
                                    <p:anim calcmode="lin" valueType="num">
                                      <p:cBhvr>
                                        <p:cTn id="20"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1" dur="10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20"/>
                                        </p:tgtEl>
                                        <p:attrNameLst>
                                          <p:attrName>style.visibility</p:attrName>
                                        </p:attrNameLst>
                                      </p:cBhvr>
                                      <p:to>
                                        <p:strVal val="visible"/>
                                      </p:to>
                                    </p:set>
                                    <p:anim calcmode="lin" valueType="num">
                                      <p:cBhvr>
                                        <p:cTn id="26" dur="1000" fill="hold"/>
                                        <p:tgtEl>
                                          <p:spTgt spid="20"/>
                                        </p:tgtEl>
                                        <p:attrNameLst>
                                          <p:attrName>ppt_x</p:attrName>
                                        </p:attrNameLst>
                                      </p:cBhvr>
                                      <p:tavLst>
                                        <p:tav tm="0">
                                          <p:val>
                                            <p:strVal val="#ppt_x-.2"/>
                                          </p:val>
                                        </p:tav>
                                        <p:tav tm="100000">
                                          <p:val>
                                            <p:strVal val="#ppt_x"/>
                                          </p:val>
                                        </p:tav>
                                      </p:tavLst>
                                    </p:anim>
                                    <p:anim calcmode="lin" valueType="num">
                                      <p:cBhvr>
                                        <p:cTn id="27" dur="10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8" dur="1000"/>
                                        <p:tgtEl>
                                          <p:spTgt spid="20"/>
                                        </p:tgtEl>
                                      </p:cBhvr>
                                    </p:animEffect>
                                  </p:childTnLst>
                                </p:cTn>
                              </p:par>
                              <p:par>
                                <p:cTn id="29" presetID="29"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1000" fill="hold"/>
                                        <p:tgtEl>
                                          <p:spTgt spid="10"/>
                                        </p:tgtEl>
                                        <p:attrNameLst>
                                          <p:attrName>ppt_x</p:attrName>
                                        </p:attrNameLst>
                                      </p:cBhvr>
                                      <p:tavLst>
                                        <p:tav tm="0">
                                          <p:val>
                                            <p:strVal val="#ppt_x-.2"/>
                                          </p:val>
                                        </p:tav>
                                        <p:tav tm="100000">
                                          <p:val>
                                            <p:strVal val="#ppt_x"/>
                                          </p:val>
                                        </p:tav>
                                      </p:tavLst>
                                    </p:anim>
                                    <p:anim calcmode="lin" valueType="num">
                                      <p:cBhvr>
                                        <p:cTn id="32"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33" dur="10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9" presetClass="entr" presetSubtype="0"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p:cTn id="38" dur="1000" fill="hold"/>
                                        <p:tgtEl>
                                          <p:spTgt spid="19"/>
                                        </p:tgtEl>
                                        <p:attrNameLst>
                                          <p:attrName>ppt_x</p:attrName>
                                        </p:attrNameLst>
                                      </p:cBhvr>
                                      <p:tavLst>
                                        <p:tav tm="0">
                                          <p:val>
                                            <p:strVal val="#ppt_x-.2"/>
                                          </p:val>
                                        </p:tav>
                                        <p:tav tm="100000">
                                          <p:val>
                                            <p:strVal val="#ppt_x"/>
                                          </p:val>
                                        </p:tav>
                                      </p:tavLst>
                                    </p:anim>
                                    <p:anim calcmode="lin" valueType="num">
                                      <p:cBhvr>
                                        <p:cTn id="39" dur="10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40" dur="1000"/>
                                        <p:tgtEl>
                                          <p:spTgt spid="19"/>
                                        </p:tgtEl>
                                      </p:cBhvr>
                                    </p:animEffect>
                                  </p:childTnLst>
                                </p:cTn>
                              </p:par>
                              <p:par>
                                <p:cTn id="41" presetID="29" presetClass="entr" presetSubtype="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1000" fill="hold"/>
                                        <p:tgtEl>
                                          <p:spTgt spid="12"/>
                                        </p:tgtEl>
                                        <p:attrNameLst>
                                          <p:attrName>ppt_x</p:attrName>
                                        </p:attrNameLst>
                                      </p:cBhvr>
                                      <p:tavLst>
                                        <p:tav tm="0">
                                          <p:val>
                                            <p:strVal val="#ppt_x-.2"/>
                                          </p:val>
                                        </p:tav>
                                        <p:tav tm="100000">
                                          <p:val>
                                            <p:strVal val="#ppt_x"/>
                                          </p:val>
                                        </p:tav>
                                      </p:tavLst>
                                    </p:anim>
                                    <p:anim calcmode="lin" valueType="num">
                                      <p:cBhvr>
                                        <p:cTn id="44"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45" dur="10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29" presetClass="entr" presetSubtype="0" fill="hold" grpId="0" nodeType="click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p:cTn id="50" dur="1000" fill="hold"/>
                                        <p:tgtEl>
                                          <p:spTgt spid="21"/>
                                        </p:tgtEl>
                                        <p:attrNameLst>
                                          <p:attrName>ppt_x</p:attrName>
                                        </p:attrNameLst>
                                      </p:cBhvr>
                                      <p:tavLst>
                                        <p:tav tm="0">
                                          <p:val>
                                            <p:strVal val="#ppt_x-.2"/>
                                          </p:val>
                                        </p:tav>
                                        <p:tav tm="100000">
                                          <p:val>
                                            <p:strVal val="#ppt_x"/>
                                          </p:val>
                                        </p:tav>
                                      </p:tavLst>
                                    </p:anim>
                                    <p:anim calcmode="lin" valueType="num">
                                      <p:cBhvr>
                                        <p:cTn id="51"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52" dur="1000"/>
                                        <p:tgtEl>
                                          <p:spTgt spid="21"/>
                                        </p:tgtEl>
                                      </p:cBhvr>
                                    </p:animEffect>
                                  </p:childTnLst>
                                </p:cTn>
                              </p:par>
                              <p:par>
                                <p:cTn id="53" presetID="29" presetClass="entr" presetSubtype="0"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p:cTn id="55" dur="1000" fill="hold"/>
                                        <p:tgtEl>
                                          <p:spTgt spid="13"/>
                                        </p:tgtEl>
                                        <p:attrNameLst>
                                          <p:attrName>ppt_x</p:attrName>
                                        </p:attrNameLst>
                                      </p:cBhvr>
                                      <p:tavLst>
                                        <p:tav tm="0">
                                          <p:val>
                                            <p:strVal val="#ppt_x-.2"/>
                                          </p:val>
                                        </p:tav>
                                        <p:tav tm="100000">
                                          <p:val>
                                            <p:strVal val="#ppt_x"/>
                                          </p:val>
                                        </p:tav>
                                      </p:tavLst>
                                    </p:anim>
                                    <p:anim calcmode="lin" valueType="num">
                                      <p:cBhvr>
                                        <p:cTn id="56"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57" dur="10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29" presetClass="entr" presetSubtype="0"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1000" fill="hold"/>
                                        <p:tgtEl>
                                          <p:spTgt spid="18"/>
                                        </p:tgtEl>
                                        <p:attrNameLst>
                                          <p:attrName>ppt_x</p:attrName>
                                        </p:attrNameLst>
                                      </p:cBhvr>
                                      <p:tavLst>
                                        <p:tav tm="0">
                                          <p:val>
                                            <p:strVal val="#ppt_x-.2"/>
                                          </p:val>
                                        </p:tav>
                                        <p:tav tm="100000">
                                          <p:val>
                                            <p:strVal val="#ppt_x"/>
                                          </p:val>
                                        </p:tav>
                                      </p:tavLst>
                                    </p:anim>
                                    <p:anim calcmode="lin" valueType="num">
                                      <p:cBhvr>
                                        <p:cTn id="63" dur="10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64" dur="1000"/>
                                        <p:tgtEl>
                                          <p:spTgt spid="18"/>
                                        </p:tgtEl>
                                      </p:cBhvr>
                                    </p:animEffect>
                                  </p:childTnLst>
                                </p:cTn>
                              </p:par>
                              <p:par>
                                <p:cTn id="65" presetID="29" presetClass="entr" presetSubtype="0" fill="hold" grpId="0" nodeType="with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p:cTn id="67" dur="1000" fill="hold"/>
                                        <p:tgtEl>
                                          <p:spTgt spid="14"/>
                                        </p:tgtEl>
                                        <p:attrNameLst>
                                          <p:attrName>ppt_x</p:attrName>
                                        </p:attrNameLst>
                                      </p:cBhvr>
                                      <p:tavLst>
                                        <p:tav tm="0">
                                          <p:val>
                                            <p:strVal val="#ppt_x-.2"/>
                                          </p:val>
                                        </p:tav>
                                        <p:tav tm="100000">
                                          <p:val>
                                            <p:strVal val="#ppt_x"/>
                                          </p:val>
                                        </p:tav>
                                      </p:tavLst>
                                    </p:anim>
                                    <p:anim calcmode="lin" valueType="num">
                                      <p:cBhvr>
                                        <p:cTn id="68" dur="1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69" dur="1000"/>
                                        <p:tgtEl>
                                          <p:spTgt spid="14"/>
                                        </p:tgtEl>
                                      </p:cBhvr>
                                    </p:animEffect>
                                  </p:childTnLst>
                                </p:cTn>
                              </p:par>
                            </p:childTnLst>
                          </p:cTn>
                        </p:par>
                      </p:childTnLst>
                    </p:cTn>
                  </p:par>
                  <p:par>
                    <p:cTn id="70" fill="hold">
                      <p:stCondLst>
                        <p:cond delay="indefinite"/>
                      </p:stCondLst>
                      <p:childTnLst>
                        <p:par>
                          <p:cTn id="71" fill="hold">
                            <p:stCondLst>
                              <p:cond delay="0"/>
                            </p:stCondLst>
                            <p:childTnLst>
                              <p:par>
                                <p:cTn id="72" presetID="29" presetClass="entr" presetSubtype="0" fill="hold" grpId="0" nodeType="clickEffect">
                                  <p:stCondLst>
                                    <p:cond delay="0"/>
                                  </p:stCondLst>
                                  <p:childTnLst>
                                    <p:set>
                                      <p:cBhvr>
                                        <p:cTn id="73" dur="1" fill="hold">
                                          <p:stCondLst>
                                            <p:cond delay="0"/>
                                          </p:stCondLst>
                                        </p:cTn>
                                        <p:tgtEl>
                                          <p:spTgt spid="6145"/>
                                        </p:tgtEl>
                                        <p:attrNameLst>
                                          <p:attrName>style.visibility</p:attrName>
                                        </p:attrNameLst>
                                      </p:cBhvr>
                                      <p:to>
                                        <p:strVal val="visible"/>
                                      </p:to>
                                    </p:set>
                                    <p:anim calcmode="lin" valueType="num">
                                      <p:cBhvr>
                                        <p:cTn id="74" dur="1000" fill="hold"/>
                                        <p:tgtEl>
                                          <p:spTgt spid="6145"/>
                                        </p:tgtEl>
                                        <p:attrNameLst>
                                          <p:attrName>ppt_x</p:attrName>
                                        </p:attrNameLst>
                                      </p:cBhvr>
                                      <p:tavLst>
                                        <p:tav tm="0">
                                          <p:val>
                                            <p:strVal val="#ppt_x-.2"/>
                                          </p:val>
                                        </p:tav>
                                        <p:tav tm="100000">
                                          <p:val>
                                            <p:strVal val="#ppt_x"/>
                                          </p:val>
                                        </p:tav>
                                      </p:tavLst>
                                    </p:anim>
                                    <p:anim calcmode="lin" valueType="num">
                                      <p:cBhvr>
                                        <p:cTn id="75" dur="1000" fill="hold"/>
                                        <p:tgtEl>
                                          <p:spTgt spid="6145"/>
                                        </p:tgtEl>
                                        <p:attrNameLst>
                                          <p:attrName>ppt_y</p:attrName>
                                        </p:attrNameLst>
                                      </p:cBhvr>
                                      <p:tavLst>
                                        <p:tav tm="0">
                                          <p:val>
                                            <p:strVal val="#ppt_y"/>
                                          </p:val>
                                        </p:tav>
                                        <p:tav tm="100000">
                                          <p:val>
                                            <p:strVal val="#ppt_y"/>
                                          </p:val>
                                        </p:tav>
                                      </p:tavLst>
                                    </p:anim>
                                    <p:animEffect transition="in" filter="wipe(right)" prLst="gradientSize: 0.1">
                                      <p:cBhvr>
                                        <p:cTn id="76" dur="1000"/>
                                        <p:tgtEl>
                                          <p:spTgt spid="6145"/>
                                        </p:tgtEl>
                                      </p:cBhvr>
                                    </p:animEffect>
                                  </p:childTnLst>
                                </p:cTn>
                              </p:par>
                            </p:childTnLst>
                          </p:cTn>
                        </p:par>
                      </p:childTnLst>
                    </p:cTn>
                  </p:par>
                  <p:par>
                    <p:cTn id="77" fill="hold">
                      <p:stCondLst>
                        <p:cond delay="indefinite"/>
                      </p:stCondLst>
                      <p:childTnLst>
                        <p:par>
                          <p:cTn id="78" fill="hold">
                            <p:stCondLst>
                              <p:cond delay="0"/>
                            </p:stCondLst>
                            <p:childTnLst>
                              <p:par>
                                <p:cTn id="79" presetID="29" presetClass="entr" presetSubtype="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anim calcmode="lin" valueType="num">
                                      <p:cBhvr>
                                        <p:cTn id="81" dur="1000" fill="hold"/>
                                        <p:tgtEl>
                                          <p:spTgt spid="16"/>
                                        </p:tgtEl>
                                        <p:attrNameLst>
                                          <p:attrName>ppt_x</p:attrName>
                                        </p:attrNameLst>
                                      </p:cBhvr>
                                      <p:tavLst>
                                        <p:tav tm="0">
                                          <p:val>
                                            <p:strVal val="#ppt_x-.2"/>
                                          </p:val>
                                        </p:tav>
                                        <p:tav tm="100000">
                                          <p:val>
                                            <p:strVal val="#ppt_x"/>
                                          </p:val>
                                        </p:tav>
                                      </p:tavLst>
                                    </p:anim>
                                    <p:anim calcmode="lin" valueType="num">
                                      <p:cBhvr>
                                        <p:cTn id="82"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83"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bldLvl="0" animBg="1"/>
      <p:bldP spid="9" grpId="0" bldLvl="0" animBg="1"/>
      <p:bldP spid="10" grpId="0" bldLvl="0" animBg="1"/>
      <p:bldP spid="11" grpId="0" bldLvl="0" animBg="1"/>
      <p:bldP spid="12" grpId="0" bldLvl="0" animBg="1"/>
      <p:bldP spid="13" grpId="0" bldLvl="0" animBg="1"/>
      <p:bldP spid="14" grpId="0" bldLvl="0" animBg="1"/>
      <p:bldP spid="16" grpId="0"/>
      <p:bldP spid="17" grpId="0" bldLvl="0" animBg="1"/>
      <p:bldP spid="18" grpId="0" bldLvl="0" animBg="1"/>
      <p:bldP spid="19" grpId="0" bldLvl="0" animBg="1"/>
      <p:bldP spid="20" grpId="0" bldLvl="0" animBg="1"/>
      <p:bldP spid="21"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自组装（自修复）材料的发展</a:t>
            </a:r>
            <a:endParaRPr lang="zh-CN" altLang="en-US" sz="3200" b="1">
              <a:latin typeface="+mj-ea"/>
            </a:endParaRPr>
          </a:p>
        </p:txBody>
      </p:sp>
      <p:sp>
        <p:nvSpPr>
          <p:cNvPr id="2" name="内容占位符 1"/>
          <p:cNvSpPr/>
          <p:nvPr>
            <p:ph idx="1"/>
          </p:nvPr>
        </p:nvSpPr>
        <p:spPr/>
        <p:txBody>
          <a:bodyPr/>
          <a:p>
            <a:endParaRPr lang="zh-CN" altLang="en-US"/>
          </a:p>
        </p:txBody>
      </p:sp>
      <p:sp>
        <p:nvSpPr>
          <p:cNvPr id="20481" name="矩形 3"/>
          <p:cNvSpPr>
            <a:spLocks noChangeArrowheads="1"/>
          </p:cNvSpPr>
          <p:nvPr/>
        </p:nvSpPr>
        <p:spPr bwMode="auto">
          <a:xfrm>
            <a:off x="857250" y="2070100"/>
            <a:ext cx="1416050" cy="461963"/>
          </a:xfrm>
          <a:prstGeom prst="rect">
            <a:avLst/>
          </a:prstGeom>
          <a:noFill/>
          <a:ln w="9525">
            <a:noFill/>
            <a:miter lim="800000"/>
          </a:ln>
        </p:spPr>
        <p:txBody>
          <a:bodyPr wrap="none">
            <a:spAutoFit/>
          </a:bodyPr>
          <a:p>
            <a:r>
              <a:rPr lang="zh-CN" altLang="en-US" sz="2400" b="1"/>
              <a:t>复合材料</a:t>
            </a:r>
            <a:endParaRPr lang="zh-CN" altLang="en-US" sz="2400" b="1"/>
          </a:p>
        </p:txBody>
      </p:sp>
      <p:sp>
        <p:nvSpPr>
          <p:cNvPr id="20483" name="矩形 6"/>
          <p:cNvSpPr>
            <a:spLocks noChangeArrowheads="1"/>
          </p:cNvSpPr>
          <p:nvPr/>
        </p:nvSpPr>
        <p:spPr bwMode="auto">
          <a:xfrm>
            <a:off x="2143125" y="2070100"/>
            <a:ext cx="3278188" cy="461963"/>
          </a:xfrm>
          <a:prstGeom prst="rect">
            <a:avLst/>
          </a:prstGeom>
          <a:noFill/>
          <a:ln w="9525">
            <a:noFill/>
            <a:miter lim="800000"/>
          </a:ln>
        </p:spPr>
        <p:txBody>
          <a:bodyPr wrap="none">
            <a:spAutoFit/>
          </a:bodyPr>
          <a:p>
            <a:r>
              <a:rPr lang="zh-CN" altLang="en-US" sz="2400" b="1"/>
              <a:t>内含有治愈剂的微胶囊</a:t>
            </a:r>
            <a:endParaRPr lang="zh-CN" altLang="en-US" sz="2400" b="1"/>
          </a:p>
        </p:txBody>
      </p:sp>
      <p:sp>
        <p:nvSpPr>
          <p:cNvPr id="20484" name="矩形 7"/>
          <p:cNvSpPr>
            <a:spLocks noChangeArrowheads="1"/>
          </p:cNvSpPr>
          <p:nvPr/>
        </p:nvSpPr>
        <p:spPr bwMode="auto">
          <a:xfrm>
            <a:off x="5268913" y="2097088"/>
            <a:ext cx="1571625" cy="460375"/>
          </a:xfrm>
          <a:prstGeom prst="rect">
            <a:avLst/>
          </a:prstGeom>
          <a:noFill/>
          <a:ln w="9525">
            <a:noFill/>
            <a:miter lim="800000"/>
          </a:ln>
        </p:spPr>
        <p:txBody>
          <a:bodyPr>
            <a:spAutoFit/>
          </a:bodyPr>
          <a:p>
            <a:r>
              <a:rPr lang="zh-CN" altLang="en-US" b="1"/>
              <a:t>“</a:t>
            </a:r>
            <a:r>
              <a:rPr lang="zh-CN" altLang="en-US" sz="2000" b="1"/>
              <a:t>免疫系统</a:t>
            </a:r>
            <a:r>
              <a:rPr lang="zh-CN" altLang="en-US" b="1"/>
              <a:t>”</a:t>
            </a:r>
            <a:endParaRPr lang="zh-CN" altLang="en-US" b="1"/>
          </a:p>
        </p:txBody>
      </p:sp>
      <p:sp>
        <p:nvSpPr>
          <p:cNvPr id="9" name="矩形 8"/>
          <p:cNvSpPr/>
          <p:nvPr/>
        </p:nvSpPr>
        <p:spPr>
          <a:xfrm>
            <a:off x="857250" y="2794000"/>
            <a:ext cx="1102360" cy="368300"/>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p>
            <a:pPr>
              <a:defRPr/>
            </a:pPr>
            <a:r>
              <a:rPr lang="zh-CN" altLang="en-US" sz="1800" b="1" dirty="0"/>
              <a:t>受到损伤</a:t>
            </a:r>
            <a:endParaRPr lang="zh-CN" altLang="en-US" sz="1800" b="1" dirty="0"/>
          </a:p>
        </p:txBody>
      </p:sp>
      <p:sp>
        <p:nvSpPr>
          <p:cNvPr id="10" name="矩形 9"/>
          <p:cNvSpPr/>
          <p:nvPr/>
        </p:nvSpPr>
        <p:spPr>
          <a:xfrm>
            <a:off x="5715000" y="2794000"/>
            <a:ext cx="2711450" cy="368300"/>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p>
            <a:pPr>
              <a:defRPr/>
            </a:pPr>
            <a:r>
              <a:rPr lang="zh-CN" altLang="en-US" sz="1800" b="1" dirty="0"/>
              <a:t>打开含有治愈剂的微胶囊</a:t>
            </a:r>
            <a:endParaRPr lang="zh-CN" altLang="en-US" sz="1800" b="1" dirty="0"/>
          </a:p>
        </p:txBody>
      </p:sp>
      <p:sp>
        <p:nvSpPr>
          <p:cNvPr id="11" name="矩形 10"/>
          <p:cNvSpPr/>
          <p:nvPr/>
        </p:nvSpPr>
        <p:spPr>
          <a:xfrm>
            <a:off x="928688" y="3436938"/>
            <a:ext cx="2711450" cy="368300"/>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p>
            <a:pPr>
              <a:defRPr/>
            </a:pPr>
            <a:r>
              <a:rPr lang="zh-CN" altLang="en-US" sz="1800" b="1" dirty="0"/>
              <a:t>治愈剂泄漏、填补了裂痕</a:t>
            </a:r>
            <a:endParaRPr lang="zh-CN" altLang="en-US" sz="1800" b="1" dirty="0"/>
          </a:p>
        </p:txBody>
      </p:sp>
      <p:sp>
        <p:nvSpPr>
          <p:cNvPr id="12" name="矩形 11"/>
          <p:cNvSpPr/>
          <p:nvPr/>
        </p:nvSpPr>
        <p:spPr>
          <a:xfrm>
            <a:off x="4500563" y="3436938"/>
            <a:ext cx="1571625" cy="368300"/>
          </a:xfrm>
          <a:prstGeom prst="rect">
            <a:avLst/>
          </a:prstGeom>
        </p:spPr>
        <p:style>
          <a:lnRef idx="2">
            <a:schemeClr val="accent2"/>
          </a:lnRef>
          <a:fillRef idx="1">
            <a:schemeClr val="lt1"/>
          </a:fillRef>
          <a:effectRef idx="0">
            <a:schemeClr val="accent2"/>
          </a:effectRef>
          <a:fontRef idx="minor">
            <a:schemeClr val="dk1"/>
          </a:fontRef>
        </p:style>
        <p:txBody>
          <a:bodyPr>
            <a:spAutoFit/>
          </a:bodyPr>
          <a:p>
            <a:pPr>
              <a:defRPr/>
            </a:pPr>
            <a:r>
              <a:rPr lang="zh-CN" altLang="en-US" sz="1800" b="1" dirty="0"/>
              <a:t>发生化学反应</a:t>
            </a:r>
            <a:endParaRPr lang="zh-CN" altLang="en-US" sz="1800" b="1" dirty="0"/>
          </a:p>
        </p:txBody>
      </p:sp>
      <p:sp>
        <p:nvSpPr>
          <p:cNvPr id="13" name="矩形 12"/>
          <p:cNvSpPr/>
          <p:nvPr/>
        </p:nvSpPr>
        <p:spPr>
          <a:xfrm>
            <a:off x="6929438" y="3436938"/>
            <a:ext cx="1338262" cy="368300"/>
          </a:xfrm>
          <a:prstGeom prst="rect">
            <a:avLst/>
          </a:prstGeom>
        </p:spPr>
        <p:style>
          <a:lnRef idx="2">
            <a:schemeClr val="accent2"/>
          </a:lnRef>
          <a:fillRef idx="1">
            <a:schemeClr val="lt1"/>
          </a:fillRef>
          <a:effectRef idx="0">
            <a:schemeClr val="accent2"/>
          </a:effectRef>
          <a:fontRef idx="minor">
            <a:schemeClr val="dk1"/>
          </a:fontRef>
        </p:style>
        <p:txBody>
          <a:bodyPr>
            <a:spAutoFit/>
          </a:bodyPr>
          <a:p>
            <a:pPr>
              <a:defRPr/>
            </a:pPr>
            <a:r>
              <a:rPr lang="zh-CN" altLang="en-US" sz="1800" b="1" dirty="0"/>
              <a:t>治愈剂固化</a:t>
            </a:r>
            <a:endParaRPr lang="zh-CN" altLang="en-US" sz="1800" b="1" dirty="0"/>
          </a:p>
        </p:txBody>
      </p:sp>
      <p:sp>
        <p:nvSpPr>
          <p:cNvPr id="14" name="矩形 13"/>
          <p:cNvSpPr/>
          <p:nvPr/>
        </p:nvSpPr>
        <p:spPr>
          <a:xfrm>
            <a:off x="6929438" y="3794125"/>
            <a:ext cx="1102360" cy="368300"/>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p>
            <a:pPr>
              <a:defRPr/>
            </a:pPr>
            <a:r>
              <a:rPr lang="zh-CN" altLang="en-US" sz="1800" b="1" dirty="0"/>
              <a:t>裂痕填充</a:t>
            </a:r>
            <a:endParaRPr lang="zh-CN" altLang="en-US" sz="1800" b="1" dirty="0"/>
          </a:p>
        </p:txBody>
      </p:sp>
      <p:sp>
        <p:nvSpPr>
          <p:cNvPr id="15" name="矩形 14"/>
          <p:cNvSpPr>
            <a:spLocks noChangeArrowheads="1"/>
          </p:cNvSpPr>
          <p:nvPr/>
        </p:nvSpPr>
        <p:spPr bwMode="auto">
          <a:xfrm>
            <a:off x="500063" y="4222750"/>
            <a:ext cx="8215312" cy="1198880"/>
          </a:xfrm>
          <a:prstGeom prst="rect">
            <a:avLst/>
          </a:prstGeom>
          <a:noFill/>
          <a:ln w="9525">
            <a:noFill/>
            <a:miter lim="800000"/>
          </a:ln>
        </p:spPr>
        <p:txBody>
          <a:bodyPr>
            <a:spAutoFit/>
          </a:bodyPr>
          <a:p>
            <a:r>
              <a:rPr lang="zh-CN" altLang="en-US">
                <a:latin typeface="微软雅黑" panose="020B0503020204020204" charset="-122"/>
                <a:ea typeface="微软雅黑" panose="020B0503020204020204" charset="-122"/>
                <a:cs typeface="方正舒体" panose="02010601030101010101" charset="-122"/>
              </a:rPr>
              <a:t>自愈系统的最困难之处在于测定微胶囊治愈剂壳层的厚度。如果壳层太厚，当裂痕产生时，不会将壳层挤破；壳层太薄，则微胶囊在加工过程中就被破坏了</a:t>
            </a:r>
            <a:endParaRPr lang="zh-CN" altLang="en-US">
              <a:latin typeface="微软雅黑" panose="020B0503020204020204" charset="-122"/>
              <a:ea typeface="微软雅黑" panose="020B0503020204020204" charset="-122"/>
              <a:cs typeface="方正舒体" panose="02010601030101010101" charset="-122"/>
            </a:endParaRPr>
          </a:p>
        </p:txBody>
      </p:sp>
      <p:sp>
        <p:nvSpPr>
          <p:cNvPr id="5121" name="Rectangle 1"/>
          <p:cNvSpPr>
            <a:spLocks noChangeArrowheads="1"/>
          </p:cNvSpPr>
          <p:nvPr/>
        </p:nvSpPr>
        <p:spPr bwMode="auto">
          <a:xfrm>
            <a:off x="1285875" y="5580698"/>
            <a:ext cx="7000875" cy="1198880"/>
          </a:xfrm>
          <a:prstGeom prst="rect">
            <a:avLst/>
          </a:prstGeom>
          <a:solidFill>
            <a:schemeClr val="lt1">
              <a:alpha val="50000"/>
            </a:schemeClr>
          </a:solidFill>
        </p:spPr>
        <p:style>
          <a:lnRef idx="2">
            <a:schemeClr val="accent1"/>
          </a:lnRef>
          <a:fillRef idx="1">
            <a:schemeClr val="lt1"/>
          </a:fillRef>
          <a:effectRef idx="0">
            <a:schemeClr val="accent1"/>
          </a:effectRef>
          <a:fontRef idx="minor">
            <a:schemeClr val="dk1"/>
          </a:fontRef>
        </p:style>
        <p:txBody>
          <a:bodyPr anchor="ctr">
            <a:spAutoFit/>
          </a:bodyPr>
          <a:p>
            <a:pPr>
              <a:defRPr/>
            </a:pPr>
            <a:r>
              <a:rPr lang="zh-CN" sz="2400" dirty="0">
                <a:solidFill>
                  <a:schemeClr val="tx1"/>
                </a:solidFill>
                <a:latin typeface="微软雅黑" panose="020B0503020204020204" charset="-122"/>
                <a:ea typeface="微软雅黑" panose="020B0503020204020204" charset="-122"/>
                <a:cs typeface="宋体" panose="02010600030101010101" pitchFamily="2" charset="-122"/>
              </a:rPr>
              <a:t>微胶囊对于卫星、火箭发动机、修复器官以及宇宙空间站和桥梁中的一些部件有着重要的用途。</a:t>
            </a:r>
            <a:endParaRPr lang="zh-CN" sz="2400" dirty="0">
              <a:solidFill>
                <a:schemeClr val="tx1"/>
              </a:solidFill>
              <a:latin typeface="微软雅黑" panose="020B0503020204020204" charset="-122"/>
              <a:ea typeface="微软雅黑" panose="020B0503020204020204" charset="-122"/>
              <a:cs typeface="宋体" panose="02010600030101010101" pitchFamily="2" charset="-122"/>
            </a:endParaRPr>
          </a:p>
          <a:p>
            <a:pPr eaLnBrk="0" hangingPunct="0">
              <a:defRPr/>
            </a:pPr>
            <a:endParaRPr lang="zh-CN" sz="2400" dirty="0">
              <a:solidFill>
                <a:schemeClr val="tx1"/>
              </a:solidFill>
              <a:latin typeface="微软雅黑" panose="020B0503020204020204" charset="-122"/>
              <a:ea typeface="微软雅黑" panose="020B0503020204020204" charset="-122"/>
              <a:cs typeface="宋体" panose="02010600030101010101" pitchFamily="2" charset="-122"/>
            </a:endParaRPr>
          </a:p>
        </p:txBody>
      </p:sp>
      <p:sp>
        <p:nvSpPr>
          <p:cNvPr id="16" name="双括号 15"/>
          <p:cNvSpPr/>
          <p:nvPr/>
        </p:nvSpPr>
        <p:spPr>
          <a:xfrm>
            <a:off x="5429250" y="2141538"/>
            <a:ext cx="1500188" cy="357187"/>
          </a:xfrm>
          <a:prstGeom prst="bracketPair">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anchor="ctr"/>
          <a:p>
            <a:pPr algn="ctr">
              <a:defRPr/>
            </a:pPr>
            <a:endParaRPr lang="zh-CN" altLang="en-US"/>
          </a:p>
        </p:txBody>
      </p:sp>
      <p:sp>
        <p:nvSpPr>
          <p:cNvPr id="17" name="矩形 16"/>
          <p:cNvSpPr/>
          <p:nvPr/>
        </p:nvSpPr>
        <p:spPr>
          <a:xfrm>
            <a:off x="2928938" y="2794000"/>
            <a:ext cx="1791970" cy="368300"/>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p>
            <a:pPr>
              <a:defRPr/>
            </a:pPr>
            <a:r>
              <a:rPr lang="zh-CN" altLang="en-US" sz="1800" b="1" dirty="0"/>
              <a:t>产生微小的裂痕</a:t>
            </a:r>
            <a:endParaRPr lang="zh-CN" altLang="en-US" sz="1800" b="1" dirty="0"/>
          </a:p>
        </p:txBody>
      </p:sp>
      <p:sp>
        <p:nvSpPr>
          <p:cNvPr id="18" name="右箭头 17"/>
          <p:cNvSpPr/>
          <p:nvPr/>
        </p:nvSpPr>
        <p:spPr>
          <a:xfrm>
            <a:off x="2143125" y="2865438"/>
            <a:ext cx="571500" cy="285750"/>
          </a:xfrm>
          <a:prstGeom prst="rightArrow">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a:pPr>
            <a:endParaRPr lang="zh-CN" altLang="en-US" sz="1800"/>
          </a:p>
        </p:txBody>
      </p:sp>
      <p:sp>
        <p:nvSpPr>
          <p:cNvPr id="19" name="右箭头 18"/>
          <p:cNvSpPr/>
          <p:nvPr/>
        </p:nvSpPr>
        <p:spPr>
          <a:xfrm>
            <a:off x="4929188" y="2865438"/>
            <a:ext cx="571500" cy="285750"/>
          </a:xfrm>
          <a:prstGeom prst="rightArrow">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a:pPr>
            <a:endParaRPr lang="zh-CN" altLang="en-US" sz="1800"/>
          </a:p>
        </p:txBody>
      </p:sp>
      <p:sp>
        <p:nvSpPr>
          <p:cNvPr id="20" name="右箭头 19"/>
          <p:cNvSpPr/>
          <p:nvPr/>
        </p:nvSpPr>
        <p:spPr>
          <a:xfrm>
            <a:off x="3786188" y="3508375"/>
            <a:ext cx="571500" cy="285750"/>
          </a:xfrm>
          <a:prstGeom prst="rightArrow">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a:pPr>
            <a:endParaRPr lang="zh-CN" altLang="en-US" sz="1800"/>
          </a:p>
        </p:txBody>
      </p:sp>
      <p:sp>
        <p:nvSpPr>
          <p:cNvPr id="21" name="右箭头 20"/>
          <p:cNvSpPr/>
          <p:nvPr/>
        </p:nvSpPr>
        <p:spPr>
          <a:xfrm>
            <a:off x="6215063" y="3508375"/>
            <a:ext cx="571500" cy="285750"/>
          </a:xfrm>
          <a:prstGeom prst="rightArrow">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a:pPr>
            <a:endParaRPr lang="zh-CN" altLang="en-US" sz="1800"/>
          </a:p>
        </p:txBody>
      </p:sp>
      <p:sp>
        <p:nvSpPr>
          <p:cNvPr id="22" name="左弧形箭头 21"/>
          <p:cNvSpPr/>
          <p:nvPr/>
        </p:nvSpPr>
        <p:spPr>
          <a:xfrm>
            <a:off x="357188" y="3294063"/>
            <a:ext cx="285750" cy="357187"/>
          </a:xfrm>
          <a:prstGeom prst="curvedRightArrow">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a:pPr>
            <a:endParaRPr lang="zh-CN" altLang="en-US" sz="180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ox(in)">
                                      <p:cBhvr>
                                        <p:cTn id="12" dur="500"/>
                                        <p:tgtEl>
                                          <p:spTgt spid="18"/>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box(in)">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box(in)">
                                      <p:cBhvr>
                                        <p:cTn id="20" dur="500"/>
                                        <p:tgtEl>
                                          <p:spTgt spid="19"/>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ox(in)">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ox(in)">
                                      <p:cBhvr>
                                        <p:cTn id="28" dur="500"/>
                                        <p:tgtEl>
                                          <p:spTgt spid="11"/>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box(in)">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box(in)">
                                      <p:cBhvr>
                                        <p:cTn id="36" dur="500"/>
                                        <p:tgtEl>
                                          <p:spTgt spid="20"/>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ox(in)">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box(in)">
                                      <p:cBhvr>
                                        <p:cTn id="44" dur="500"/>
                                        <p:tgtEl>
                                          <p:spTgt spid="21"/>
                                        </p:tgtEl>
                                      </p:cBhvr>
                                    </p:animEffect>
                                  </p:childTnLst>
                                </p:cTn>
                              </p:par>
                              <p:par>
                                <p:cTn id="45" presetID="4" presetClass="entr" presetSubtype="16"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ox(in)">
                                      <p:cBhvr>
                                        <p:cTn id="47" dur="500"/>
                                        <p:tgtEl>
                                          <p:spTgt spid="13"/>
                                        </p:tgtEl>
                                      </p:cBhvr>
                                    </p:animEffect>
                                  </p:childTnLst>
                                </p:cTn>
                              </p:par>
                              <p:par>
                                <p:cTn id="48" presetID="4" presetClass="entr" presetSubtype="16"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box(in)">
                                      <p:cBhvr>
                                        <p:cTn id="50" dur="500"/>
                                        <p:tgtEl>
                                          <p:spTgt spid="14"/>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box(in)">
                                      <p:cBhvr>
                                        <p:cTn id="55" dur="500"/>
                                        <p:tgtEl>
                                          <p:spTgt spid="15"/>
                                        </p:tgtEl>
                                      </p:cBhvr>
                                    </p:animEffect>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grpId="0" nodeType="clickEffect">
                                  <p:stCondLst>
                                    <p:cond delay="0"/>
                                  </p:stCondLst>
                                  <p:childTnLst>
                                    <p:set>
                                      <p:cBhvr>
                                        <p:cTn id="59" dur="1" fill="hold">
                                          <p:stCondLst>
                                            <p:cond delay="0"/>
                                          </p:stCondLst>
                                        </p:cTn>
                                        <p:tgtEl>
                                          <p:spTgt spid="5121"/>
                                        </p:tgtEl>
                                        <p:attrNameLst>
                                          <p:attrName>style.visibility</p:attrName>
                                        </p:attrNameLst>
                                      </p:cBhvr>
                                      <p:to>
                                        <p:strVal val="visible"/>
                                      </p:to>
                                    </p:set>
                                    <p:animEffect transition="in" filter="box(in)">
                                      <p:cBhvr>
                                        <p:cTn id="60" dur="500"/>
                                        <p:tgtEl>
                                          <p:spTgt spid="5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11" grpId="0" bldLvl="0" animBg="1"/>
      <p:bldP spid="12" grpId="0" bldLvl="0" animBg="1"/>
      <p:bldP spid="13" grpId="0" bldLvl="0" animBg="1"/>
      <p:bldP spid="14" grpId="0" bldLvl="0" animBg="1"/>
      <p:bldP spid="15" grpId="0"/>
      <p:bldP spid="5121" grpId="0" bldLvl="0" animBg="1"/>
      <p:bldP spid="17" grpId="0" bldLvl="0" animBg="1"/>
      <p:bldP spid="18" grpId="0" bldLvl="0" animBg="1"/>
      <p:bldP spid="19" grpId="0" bldLvl="0" animBg="1"/>
      <p:bldP spid="20" grpId="0" bldLvl="0" animBg="1"/>
      <p:bldP spid="21" grpId="0" bldLvl="0" animBg="1"/>
      <p:bldP spid="22"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a:t>
            </a:r>
            <a:endParaRPr lang="zh-CN" altLang="en-US" sz="3200" b="1">
              <a:latin typeface="+mj-ea"/>
            </a:endParaRPr>
          </a:p>
        </p:txBody>
      </p:sp>
      <p:sp>
        <p:nvSpPr>
          <p:cNvPr id="2" name="内容占位符 1"/>
          <p:cNvSpPr/>
          <p:nvPr>
            <p:ph idx="1"/>
          </p:nvPr>
        </p:nvSpPr>
        <p:spPr/>
        <p:txBody>
          <a:bodyPr/>
          <a:p>
            <a:r>
              <a:rPr lang="zh-CN" b="1" dirty="0">
                <a:ln w="11430"/>
                <a:solidFill>
                  <a:schemeClr val="tx1"/>
                </a:solidFill>
                <a:effectLst>
                  <a:outerShdw blurRad="80000" dist="40000" dir="5040000" algn="tl">
                    <a:srgbClr val="000000">
                      <a:alpha val="30000"/>
                    </a:srgbClr>
                  </a:outerShdw>
                </a:effectLst>
                <a:latin typeface="宋体" panose="02010600030101010101" pitchFamily="2" charset="-122"/>
                <a:ea typeface="宋体" panose="02010600030101010101" pitchFamily="2" charset="-122"/>
                <a:cs typeface="宋体" panose="02010600030101010101" pitchFamily="2" charset="-122"/>
                <a:sym typeface="+mn-ea"/>
              </a:rPr>
              <a:t>英国发明新材料未来将使飞机自我修复</a:t>
            </a:r>
            <a:endParaRPr lang="zh-CN"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panose="020B0604020202020204" pitchFamily="34" charset="0"/>
              <a:ea typeface="宋体" panose="02010600030101010101" pitchFamily="2" charset="-122"/>
              <a:cs typeface="宋体" panose="02010600030101010101" pitchFamily="2" charset="-122"/>
            </a:endParaRPr>
          </a:p>
          <a:p>
            <a:endParaRPr lang="zh-CN" altLang="en-US"/>
          </a:p>
        </p:txBody>
      </p:sp>
      <p:sp>
        <p:nvSpPr>
          <p:cNvPr id="6" name="矩形 5"/>
          <p:cNvSpPr>
            <a:spLocks noChangeArrowheads="1"/>
          </p:cNvSpPr>
          <p:nvPr/>
        </p:nvSpPr>
        <p:spPr bwMode="auto">
          <a:xfrm>
            <a:off x="612458" y="2592388"/>
            <a:ext cx="3357562" cy="830262"/>
          </a:xfrm>
          <a:prstGeom prst="rect">
            <a:avLst/>
          </a:prstGeom>
          <a:noFill/>
          <a:ln w="9525">
            <a:noFill/>
            <a:miter lim="800000"/>
          </a:ln>
        </p:spPr>
        <p:txBody>
          <a:bodyPr>
            <a:spAutoFit/>
          </a:bodyPr>
          <a:p>
            <a:r>
              <a:rPr lang="zh-CN" altLang="en-US" sz="2400" b="1">
                <a:solidFill>
                  <a:srgbClr val="C00000"/>
                </a:solidFill>
              </a:rPr>
              <a:t>此材料填充有环氧树脂和硬化剂的中空纤维</a:t>
            </a:r>
            <a:endParaRPr lang="zh-CN" altLang="en-US" sz="2400" b="1">
              <a:solidFill>
                <a:srgbClr val="C00000"/>
              </a:solidFill>
            </a:endParaRPr>
          </a:p>
        </p:txBody>
      </p:sp>
      <p:sp>
        <p:nvSpPr>
          <p:cNvPr id="3074" name="Rectangle 2"/>
          <p:cNvSpPr>
            <a:spLocks noChangeArrowheads="1"/>
          </p:cNvSpPr>
          <p:nvPr/>
        </p:nvSpPr>
        <p:spPr bwMode="auto">
          <a:xfrm>
            <a:off x="612458" y="3331211"/>
            <a:ext cx="3143250" cy="3138170"/>
          </a:xfrm>
          <a:prstGeom prst="rect">
            <a:avLst/>
          </a:prstGeom>
          <a:solidFill>
            <a:schemeClr val="lt1">
              <a:alpha val="50000"/>
            </a:schemeClr>
          </a:solidFill>
        </p:spPr>
        <p:style>
          <a:lnRef idx="2">
            <a:schemeClr val="accent3"/>
          </a:lnRef>
          <a:fillRef idx="1">
            <a:schemeClr val="lt1"/>
          </a:fillRef>
          <a:effectRef idx="0">
            <a:schemeClr val="accent3"/>
          </a:effectRef>
          <a:fontRef idx="minor">
            <a:schemeClr val="dk1"/>
          </a:fontRef>
        </p:style>
        <p:txBody>
          <a:bodyPr anchor="ctr">
            <a:spAutoFit/>
          </a:bodyPr>
          <a:p>
            <a:pPr>
              <a:defRPr/>
            </a:pPr>
            <a:r>
              <a:rPr lang="zh-CN" sz="2200" dirty="0">
                <a:solidFill>
                  <a:srgbClr val="000000"/>
                </a:solidFill>
                <a:latin typeface="微软雅黑" panose="020B0503020204020204" charset="-122"/>
                <a:ea typeface="微软雅黑" panose="020B0503020204020204" charset="-122"/>
                <a:cs typeface="宋体" panose="02010600030101010101" pitchFamily="2" charset="-122"/>
              </a:rPr>
              <a:t>这种材料未来如果用于飞机制造业，将可以使得飞机具备自我修复功能，即使是在飞行过程中它们也同样具备这种神奇的功能。另外，这种材料还可以减轻飞机的质量，进而大幅度节省燃油成本。</a:t>
            </a:r>
            <a:endParaRPr lang="zh-CN" sz="2200" dirty="0">
              <a:solidFill>
                <a:schemeClr val="tx1"/>
              </a:solidFill>
              <a:latin typeface="微软雅黑" panose="020B0503020204020204" charset="-122"/>
              <a:ea typeface="微软雅黑" panose="020B0503020204020204" charset="-122"/>
            </a:endParaRPr>
          </a:p>
        </p:txBody>
      </p:sp>
      <p:pic>
        <p:nvPicPr>
          <p:cNvPr id="8" name="图片 7" descr="飞机.jpg"/>
          <p:cNvPicPr>
            <a:picLocks noChangeAspect="1"/>
          </p:cNvPicPr>
          <p:nvPr/>
        </p:nvPicPr>
        <p:blipFill>
          <a:blip r:embed="rId1"/>
          <a:srcRect/>
          <a:stretch>
            <a:fillRect/>
          </a:stretch>
        </p:blipFill>
        <p:spPr>
          <a:xfrm>
            <a:off x="4327525" y="2711450"/>
            <a:ext cx="4136390" cy="382333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074"/>
                                        </p:tgtEl>
                                        <p:attrNameLst>
                                          <p:attrName>style.visibility</p:attrName>
                                        </p:attrNameLst>
                                      </p:cBhvr>
                                      <p:to>
                                        <p:strVal val="visible"/>
                                      </p:to>
                                    </p:set>
                                    <p:anim calcmode="lin" valueType="num">
                                      <p:cBhvr additive="base">
                                        <p:cTn id="17" dur="500" fill="hold"/>
                                        <p:tgtEl>
                                          <p:spTgt spid="3074"/>
                                        </p:tgtEl>
                                        <p:attrNameLst>
                                          <p:attrName>ppt_x</p:attrName>
                                        </p:attrNameLst>
                                      </p:cBhvr>
                                      <p:tavLst>
                                        <p:tav tm="0">
                                          <p:val>
                                            <p:strVal val="#ppt_x"/>
                                          </p:val>
                                        </p:tav>
                                        <p:tav tm="100000">
                                          <p:val>
                                            <p:strVal val="#ppt_x"/>
                                          </p:val>
                                        </p:tav>
                                      </p:tavLst>
                                    </p:anim>
                                    <p:anim calcmode="lin" valueType="num">
                                      <p:cBhvr additive="base">
                                        <p:cTn id="1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074"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0" name="Rectangle 6"/>
          <p:cNvSpPr/>
          <p:nvPr/>
        </p:nvSpPr>
        <p:spPr>
          <a:xfrm>
            <a:off x="1403350" y="1125538"/>
            <a:ext cx="6192838" cy="5835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stStyle>
          <a:p>
            <a:pPr marL="0" lvl="0" indent="0" eaLnBrk="1" hangingPunct="1">
              <a:spcBef>
                <a:spcPct val="0"/>
              </a:spcBef>
              <a:buClrTx/>
              <a:buSzPct val="100000"/>
              <a:buNone/>
            </a:pPr>
            <a:r>
              <a:rPr lang="en-US" altLang="zh-CN" b="1" dirty="0">
                <a:solidFill>
                  <a:schemeClr val="tx2"/>
                </a:solidFill>
                <a:latin typeface="华文行楷" panose="02010800040101010101" pitchFamily="2" charset="-122"/>
                <a:ea typeface="华文行楷" panose="02010800040101010101" pitchFamily="2" charset="-122"/>
              </a:rPr>
              <a:t> </a:t>
            </a:r>
            <a:endParaRPr lang="zh-CN" altLang="en-US" b="1" dirty="0">
              <a:solidFill>
                <a:schemeClr val="tx2"/>
              </a:solidFill>
              <a:latin typeface="华文行楷" panose="02010800040101010101" pitchFamily="2" charset="-122"/>
              <a:ea typeface="华文行楷" panose="02010800040101010101" pitchFamily="2" charset="-122"/>
            </a:endParaRPr>
          </a:p>
        </p:txBody>
      </p:sp>
      <p:sp>
        <p:nvSpPr>
          <p:cNvPr id="3" name="标题 2"/>
          <p:cNvSpPr/>
          <p:nvPr>
            <p:ph type="title"/>
          </p:nvPr>
        </p:nvSpPr>
        <p:spPr/>
        <p:txBody>
          <a:bodyPr/>
          <a:p>
            <a:br>
              <a:rPr lang="zh-CN" altLang="en-US" sz="3200" b="1" dirty="0">
                <a:latin typeface="楷体_GB2312" pitchFamily="49" charset="-122"/>
                <a:ea typeface="楷体_GB2312" pitchFamily="49" charset="-122"/>
                <a:sym typeface="+mn-ea"/>
              </a:rPr>
            </a:br>
            <a:r>
              <a:rPr lang="zh-CN" altLang="en-US" sz="3200" b="1" dirty="0">
                <a:latin typeface="楷体_GB2312" pitchFamily="49" charset="-122"/>
                <a:ea typeface="楷体_GB2312" pitchFamily="49" charset="-122"/>
                <a:sym typeface="+mn-ea"/>
              </a:rPr>
              <a:t>自组装（自修复）材料</a:t>
            </a:r>
            <a:endParaRPr lang="zh-CN" altLang="en-US" sz="3200" b="1">
              <a:latin typeface="+mj-ea"/>
            </a:endParaRPr>
          </a:p>
        </p:txBody>
      </p:sp>
      <p:sp>
        <p:nvSpPr>
          <p:cNvPr id="2" name="内容占位符 1"/>
          <p:cNvSpPr/>
          <p:nvPr>
            <p:ph idx="1"/>
          </p:nvPr>
        </p:nvSpPr>
        <p:spPr/>
        <p:txBody>
          <a:bodyPr/>
          <a:p>
            <a:r>
              <a:rPr lang="zh-CN" b="1" dirty="0">
                <a:ln w="11430"/>
                <a:solidFill>
                  <a:schemeClr val="tx1"/>
                </a:solidFill>
                <a:effectLst/>
                <a:latin typeface="Arial" panose="020B0604020202020204" pitchFamily="34" charset="0"/>
                <a:ea typeface="宋体" panose="02010600030101010101" pitchFamily="2" charset="-122"/>
                <a:cs typeface="宋体" panose="02010600030101010101" pitchFamily="2" charset="-122"/>
                <a:sym typeface="+mn-ea"/>
              </a:rPr>
              <a:t>自我修复的新型弹性材料物质 </a:t>
            </a:r>
            <a:endParaRPr lang="zh-CN"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Arial" panose="020B0604020202020204" pitchFamily="34" charset="0"/>
              <a:ea typeface="宋体" panose="02010600030101010101" pitchFamily="2" charset="-122"/>
              <a:cs typeface="宋体" panose="02010600030101010101" pitchFamily="2" charset="-122"/>
            </a:endParaRPr>
          </a:p>
          <a:p>
            <a:endParaRPr lang="zh-CN" altLang="en-US"/>
          </a:p>
        </p:txBody>
      </p:sp>
      <p:sp>
        <p:nvSpPr>
          <p:cNvPr id="3074" name="Rectangle 2"/>
          <p:cNvSpPr>
            <a:spLocks noChangeArrowheads="1"/>
          </p:cNvSpPr>
          <p:nvPr/>
        </p:nvSpPr>
        <p:spPr bwMode="auto">
          <a:xfrm>
            <a:off x="746125" y="2536825"/>
            <a:ext cx="7525385" cy="1783715"/>
          </a:xfrm>
          <a:prstGeom prst="rect">
            <a:avLst/>
          </a:prstGeom>
          <a:solidFill>
            <a:schemeClr val="lt1">
              <a:alpha val="50000"/>
            </a:schemeClr>
          </a:solidFill>
        </p:spPr>
        <p:style>
          <a:lnRef idx="2">
            <a:schemeClr val="accent3"/>
          </a:lnRef>
          <a:fillRef idx="1">
            <a:schemeClr val="lt1"/>
          </a:fillRef>
          <a:effectRef idx="0">
            <a:schemeClr val="accent3"/>
          </a:effectRef>
          <a:fontRef idx="minor">
            <a:schemeClr val="dk1"/>
          </a:fontRef>
        </p:style>
        <p:txBody>
          <a:bodyPr wrap="square" anchor="ctr">
            <a:spAutoFit/>
          </a:bodyPr>
          <a:p>
            <a:pPr>
              <a:defRPr/>
            </a:pPr>
            <a:r>
              <a:rPr lang="zh-CN" altLang="en-US" sz="2200" b="1" dirty="0">
                <a:latin typeface="+mj-ea"/>
                <a:ea typeface="+mj-ea"/>
                <a:sym typeface="+mn-ea"/>
              </a:rPr>
              <a:t>这种神奇的新材料是由从植物中提炼出的</a:t>
            </a:r>
            <a:r>
              <a:rPr lang="en-US" sz="2200" b="1" dirty="0" err="1">
                <a:solidFill>
                  <a:srgbClr val="FF0000"/>
                </a:solidFill>
                <a:latin typeface="+mj-ea"/>
                <a:ea typeface="+mj-ea"/>
                <a:sym typeface="+mn-ea"/>
                <a:hlinkClick r:id="rId1"/>
              </a:rPr>
              <a:t>脂肪酸</a:t>
            </a:r>
            <a:r>
              <a:rPr lang="zh-CN" altLang="en-US" sz="2200" b="1" dirty="0">
                <a:latin typeface="+mj-ea"/>
                <a:ea typeface="+mj-ea"/>
                <a:sym typeface="+mn-ea"/>
              </a:rPr>
              <a:t>合成所得，是由众多</a:t>
            </a:r>
            <a:r>
              <a:rPr lang="zh-CN" altLang="en-US" sz="2200" b="1" dirty="0">
                <a:solidFill>
                  <a:schemeClr val="accent1">
                    <a:lumMod val="50000"/>
                  </a:schemeClr>
                </a:solidFill>
                <a:latin typeface="+mj-ea"/>
                <a:ea typeface="+mj-ea"/>
                <a:sym typeface="+mn-ea"/>
              </a:rPr>
              <a:t>小分子结构</a:t>
            </a:r>
            <a:r>
              <a:rPr lang="zh-CN" altLang="en-US" sz="2200" b="1" dirty="0">
                <a:latin typeface="+mj-ea"/>
                <a:ea typeface="+mj-ea"/>
                <a:sym typeface="+mn-ea"/>
              </a:rPr>
              <a:t>混合成</a:t>
            </a:r>
            <a:r>
              <a:rPr lang="zh-CN" altLang="en-US" sz="2200" b="1" dirty="0">
                <a:solidFill>
                  <a:schemeClr val="accent1">
                    <a:lumMod val="50000"/>
                  </a:schemeClr>
                </a:solidFill>
                <a:latin typeface="+mj-ea"/>
                <a:ea typeface="+mj-ea"/>
                <a:sym typeface="+mn-ea"/>
              </a:rPr>
              <a:t>超大分子网络结构</a:t>
            </a:r>
            <a:r>
              <a:rPr lang="zh-CN" altLang="en-US" sz="2200" b="1" dirty="0">
                <a:latin typeface="+mj-ea"/>
                <a:ea typeface="+mj-ea"/>
                <a:sym typeface="+mn-ea"/>
              </a:rPr>
              <a:t>而成，一旦这种超大分子网络结构被</a:t>
            </a:r>
            <a:r>
              <a:rPr lang="zh-CN" altLang="en-US" sz="2200" b="1" dirty="0">
                <a:solidFill>
                  <a:schemeClr val="accent1">
                    <a:lumMod val="50000"/>
                  </a:schemeClr>
                </a:solidFill>
                <a:latin typeface="+mj-ea"/>
                <a:ea typeface="+mj-ea"/>
                <a:sym typeface="+mn-ea"/>
              </a:rPr>
              <a:t>打破或出现碎裂</a:t>
            </a:r>
            <a:r>
              <a:rPr lang="zh-CN" altLang="en-US" sz="2200" b="1" dirty="0">
                <a:latin typeface="+mj-ea"/>
                <a:ea typeface="+mj-ea"/>
                <a:sym typeface="+mn-ea"/>
              </a:rPr>
              <a:t>，其中的</a:t>
            </a:r>
            <a:r>
              <a:rPr lang="zh-CN" altLang="en-US" sz="2200" b="1" dirty="0">
                <a:solidFill>
                  <a:schemeClr val="accent1">
                    <a:lumMod val="50000"/>
                  </a:schemeClr>
                </a:solidFill>
                <a:latin typeface="+mj-ea"/>
                <a:ea typeface="+mj-ea"/>
                <a:sym typeface="+mn-ea"/>
              </a:rPr>
              <a:t>小分子</a:t>
            </a:r>
            <a:r>
              <a:rPr lang="zh-CN" altLang="en-US" sz="2200" b="1" dirty="0">
                <a:latin typeface="+mj-ea"/>
                <a:ea typeface="+mj-ea"/>
                <a:sym typeface="+mn-ea"/>
              </a:rPr>
              <a:t>就会自动</a:t>
            </a:r>
            <a:r>
              <a:rPr lang="zh-CN" altLang="en-US" sz="2200" b="1" dirty="0">
                <a:solidFill>
                  <a:schemeClr val="accent1">
                    <a:lumMod val="50000"/>
                  </a:schemeClr>
                </a:solidFill>
                <a:latin typeface="+mj-ea"/>
                <a:ea typeface="+mj-ea"/>
                <a:sym typeface="+mn-ea"/>
              </a:rPr>
              <a:t>重新回复结构</a:t>
            </a:r>
            <a:r>
              <a:rPr lang="zh-CN" altLang="en-US" sz="2200" b="1" dirty="0">
                <a:latin typeface="+mj-ea"/>
                <a:ea typeface="+mj-ea"/>
                <a:sym typeface="+mn-ea"/>
              </a:rPr>
              <a:t>并表现出其</a:t>
            </a:r>
            <a:r>
              <a:rPr lang="zh-CN" altLang="en-US" sz="2200" b="1" dirty="0">
                <a:solidFill>
                  <a:schemeClr val="accent1">
                    <a:lumMod val="50000"/>
                  </a:schemeClr>
                </a:solidFill>
                <a:latin typeface="+mj-ea"/>
                <a:ea typeface="+mj-ea"/>
                <a:sym typeface="+mn-ea"/>
              </a:rPr>
              <a:t>原始的弹性</a:t>
            </a:r>
            <a:r>
              <a:rPr lang="zh-CN" altLang="en-US" sz="2200" b="1" dirty="0">
                <a:latin typeface="+mj-ea"/>
                <a:ea typeface="+mj-ea"/>
                <a:sym typeface="+mn-ea"/>
              </a:rPr>
              <a:t>。</a:t>
            </a:r>
            <a:r>
              <a:rPr lang="zh-CN" altLang="en-US" sz="2200" b="1" dirty="0">
                <a:solidFill>
                  <a:schemeClr val="tx1"/>
                </a:solidFill>
                <a:effectLst/>
                <a:latin typeface="微软雅黑" panose="020B0503020204020204" charset="-122"/>
                <a:ea typeface="微软雅黑" panose="020B0503020204020204" charset="-122"/>
                <a:sym typeface="+mn-ea"/>
              </a:rPr>
              <a:t>重复实施多次自我修复。</a:t>
            </a:r>
            <a:endParaRPr lang="zh-CN" altLang="en-US" sz="2200" b="1" dirty="0">
              <a:solidFill>
                <a:schemeClr val="tx1"/>
              </a:solidFill>
              <a:effectLst/>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bldLvl="0" animBg="1"/>
    </p:bldLst>
  </p:timing>
</p:sld>
</file>

<file path=ppt/theme/theme1.xml><?xml version="1.0" encoding="utf-8"?>
<a:theme xmlns:a="http://schemas.openxmlformats.org/drawingml/2006/main" name="Blends">
  <a:themeElements>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fontScheme name="">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00"/>
        </a:lt1>
        <a:dk2>
          <a:srgbClr val="DDDDDD"/>
        </a:dk2>
        <a:lt2>
          <a:srgbClr val="969696"/>
        </a:lt2>
        <a:accent1>
          <a:srgbClr val="00E4A8"/>
        </a:accent1>
        <a:accent2>
          <a:srgbClr val="3333CC"/>
        </a:accent2>
        <a:accent3>
          <a:srgbClr val="AAAAAA"/>
        </a:accent3>
        <a:accent4>
          <a:srgbClr val="DCDCDC"/>
        </a:accent4>
        <a:accent5>
          <a:srgbClr val="AAEFD0"/>
        </a:accent5>
        <a:accent6>
          <a:srgbClr val="2D2DB7"/>
        </a:accent6>
        <a:hlink>
          <a:srgbClr val="FF5050"/>
        </a:hlink>
        <a:folHlink>
          <a:srgbClr val="FFCF01"/>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2F2F2"/>
        </a:accent5>
        <a:accent6>
          <a:srgbClr val="727272"/>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
        <a:dk1>
          <a:srgbClr val="FFFFFF"/>
        </a:dk1>
        <a:lt1>
          <a:srgbClr val="0000CC"/>
        </a:lt1>
        <a:dk2>
          <a:srgbClr val="FFFFCC"/>
        </a:dk2>
        <a:lt2>
          <a:srgbClr val="000094"/>
        </a:lt2>
        <a:accent1>
          <a:srgbClr val="3193FF"/>
        </a:accent1>
        <a:accent2>
          <a:srgbClr val="9900FF"/>
        </a:accent2>
        <a:accent3>
          <a:srgbClr val="AAAAE2"/>
        </a:accent3>
        <a:accent4>
          <a:srgbClr val="DCDCDC"/>
        </a:accent4>
        <a:accent5>
          <a:srgbClr val="ADC8FF"/>
        </a:accent5>
        <a:accent6>
          <a:srgbClr val="8900E5"/>
        </a:accent6>
        <a:hlink>
          <a:srgbClr val="FF3399"/>
        </a:hlink>
        <a:folHlink>
          <a:srgbClr val="FF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CCA"/>
        </a:accent5>
        <a:accent6>
          <a:srgbClr val="4345A2"/>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AAB82"/>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5"/>
        </a:accent5>
        <a:accent6>
          <a:srgbClr val="ACACAC"/>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0</TotalTime>
  <Words>2032</Words>
  <Application>WPS 演示</Application>
  <PresentationFormat>灞忓箷鏄剧ず</PresentationFormat>
  <Paragraphs>186</Paragraphs>
  <Slides>20</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20</vt:i4>
      </vt:variant>
    </vt:vector>
  </HeadingPairs>
  <TitlesOfParts>
    <vt:vector size="36" baseType="lpstr">
      <vt:lpstr>Arial</vt:lpstr>
      <vt:lpstr>宋体</vt:lpstr>
      <vt:lpstr>Wingdings</vt:lpstr>
      <vt:lpstr>Times New Roman</vt:lpstr>
      <vt:lpstr>Tahoma</vt:lpstr>
      <vt:lpstr>楷体_GB2312</vt:lpstr>
      <vt:lpstr>华文行楷</vt:lpstr>
      <vt:lpstr>微软雅黑</vt:lpstr>
      <vt:lpstr>黑体</vt:lpstr>
      <vt:lpstr>华文彩云</vt:lpstr>
      <vt:lpstr>Adobe 楷体 Std R</vt:lpstr>
      <vt:lpstr>方正舒体</vt:lpstr>
      <vt:lpstr>新宋体</vt:lpstr>
      <vt:lpstr>Arial Unicode MS</vt:lpstr>
      <vt:lpstr>Calibri</vt:lpstr>
      <vt:lpstr>Blends</vt:lpstr>
      <vt:lpstr>PowerPoint 演示文稿</vt:lpstr>
      <vt:lpstr>自组装（自修复）材料</vt:lpstr>
      <vt:lpstr> 自组装（自修复）材料的发展</vt:lpstr>
      <vt:lpstr> 自组装（自修复）材料的发展</vt:lpstr>
      <vt:lpstr> 自组装（自修复）材料</vt:lpstr>
      <vt:lpstr> 自组装（自修复）材料</vt:lpstr>
      <vt:lpstr> 自组装（自修复）材料的发展</vt:lpstr>
      <vt:lpstr> 自组装（自修复）材料</vt:lpstr>
      <vt:lpstr> 自组装（自修复）材料</vt:lpstr>
      <vt:lpstr> 自组装（自修复）材料</vt:lpstr>
      <vt:lpstr> 自组装（自修复）材料</vt:lpstr>
      <vt:lpstr> 自组装（自修复）材料</vt:lpstr>
      <vt:lpstr> 自组装（自修复）材料</vt:lpstr>
      <vt:lpstr> 自组装（自修复）材料</vt:lpstr>
      <vt:lpstr> 自组装（自修复）材料</vt:lpstr>
      <vt:lpstr> 自组装（自修复）材料</vt:lpstr>
      <vt:lpstr> 自组装（自修复）材料</vt:lpstr>
      <vt:lpstr> 自组装（自修复）材料应用前景</vt:lpstr>
      <vt:lpstr> 自组装（自修复）材料应用前景</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离子液体及其在催化合成中的最新进展</dc:title>
  <dc:creator/>
  <cp:lastModifiedBy>vey~</cp:lastModifiedBy>
  <cp:revision>41</cp:revision>
  <dcterms:created xsi:type="dcterms:W3CDTF">2018-09-07T02:18:00Z</dcterms:created>
  <dcterms:modified xsi:type="dcterms:W3CDTF">2018-09-08T04:19:23Z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2052-10.1.0.7469</vt:lpwstr>
  </property>
</Properties>
</file>